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Lst>
  <p:notesMasterIdLst>
    <p:notesMasterId r:id="rId17"/>
  </p:notesMasterIdLst>
  <p:sldIdLst>
    <p:sldId id="256" r:id="rId2"/>
    <p:sldId id="269" r:id="rId3"/>
    <p:sldId id="270" r:id="rId4"/>
    <p:sldId id="280" r:id="rId5"/>
    <p:sldId id="267" r:id="rId6"/>
    <p:sldId id="259" r:id="rId7"/>
    <p:sldId id="274" r:id="rId8"/>
    <p:sldId id="260" r:id="rId9"/>
    <p:sldId id="264" r:id="rId10"/>
    <p:sldId id="262" r:id="rId11"/>
    <p:sldId id="265" r:id="rId12"/>
    <p:sldId id="275" r:id="rId13"/>
    <p:sldId id="272" r:id="rId14"/>
    <p:sldId id="279" r:id="rId15"/>
    <p:sldId id="278" r:id="rId16"/>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Format med tema 1 - dekorfärg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Format med tema 1 - dekorfärg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Format med tema 1 - dekorfär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Format med tema 1 - dekorfärg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Format med tema 2 - dekorfärg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Format med tema 2 - dekorfärg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Format med tema 2 - dekorfärg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Format med tema 2 - dekorfärg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Format med tema 2 - dekorfärg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Format med tema 2 - dekorfärg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just format 1 - Dekorfärg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just format 1 - Dekorfärg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just format 1 - Dekorfärg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just format 1 - Dekorfärg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just format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just format 2 - Dekorfärg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just format 2 - Dekorfärg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just format 2 - Dekorfärg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just format 2 - Dekorfärg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1" autoAdjust="0"/>
    <p:restoredTop sz="86408" autoAdjust="0"/>
  </p:normalViewPr>
  <p:slideViewPr>
    <p:cSldViewPr>
      <p:cViewPr varScale="1">
        <p:scale>
          <a:sx n="67" d="100"/>
          <a:sy n="67" d="100"/>
        </p:scale>
        <p:origin x="-105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file:///C:\Users\asanip\Desktop\Datasamling%20arbetsbok%20l&#229;ngvarig%20sm&#228;rta%20Gizie%20med%20analys%20red%20131007.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lang val="sv-SE"/>
  <c:clrMapOvr bg1="lt1" tx1="dk1" bg2="lt2" tx2="dk2" accent1="accent1" accent2="accent2" accent3="accent3" accent4="accent4" accent5="accent5" accent6="accent6" hlink="hlink" folHlink="folHlink"/>
  <c:chart>
    <c:title/>
    <c:view3D>
      <c:rAngAx val="1"/>
    </c:view3D>
    <c:plotArea>
      <c:layout/>
      <c:bar3DChart>
        <c:barDir val="col"/>
        <c:grouping val="clustered"/>
        <c:ser>
          <c:idx val="1"/>
          <c:order val="0"/>
          <c:tx>
            <c:strRef>
              <c:f>Alla!$D$131</c:f>
              <c:strCache>
                <c:ptCount val="1"/>
                <c:pt idx="0">
                  <c:v>Opioider</c:v>
                </c:pt>
              </c:strCache>
            </c:strRef>
          </c:tx>
          <c:cat>
            <c:strRef>
              <c:f>Alla!$G$130:$L$130</c:f>
              <c:strCache>
                <c:ptCount val="6"/>
                <c:pt idx="0">
                  <c:v>Nociceptiv</c:v>
                </c:pt>
                <c:pt idx="1">
                  <c:v>Neuropatisk</c:v>
                </c:pt>
                <c:pt idx="2">
                  <c:v>Psykogen</c:v>
                </c:pt>
                <c:pt idx="3">
                  <c:v>Idiopatisk</c:v>
                </c:pt>
                <c:pt idx="4">
                  <c:v>Blandad</c:v>
                </c:pt>
                <c:pt idx="5">
                  <c:v>Ej klassificerad</c:v>
                </c:pt>
              </c:strCache>
            </c:strRef>
          </c:cat>
          <c:val>
            <c:numRef>
              <c:f>Alla!$G$131:$L$131</c:f>
              <c:numCache>
                <c:formatCode>0%</c:formatCode>
                <c:ptCount val="6"/>
                <c:pt idx="0">
                  <c:v>0.140625</c:v>
                </c:pt>
                <c:pt idx="1">
                  <c:v>0</c:v>
                </c:pt>
                <c:pt idx="2">
                  <c:v>0</c:v>
                </c:pt>
                <c:pt idx="3">
                  <c:v>0.14285714285714404</c:v>
                </c:pt>
                <c:pt idx="4">
                  <c:v>0.30000000000000004</c:v>
                </c:pt>
                <c:pt idx="5">
                  <c:v>0</c:v>
                </c:pt>
              </c:numCache>
            </c:numRef>
          </c:val>
        </c:ser>
        <c:dLbls/>
        <c:shape val="cylinder"/>
        <c:axId val="61344000"/>
        <c:axId val="61378944"/>
        <c:axId val="0"/>
      </c:bar3DChart>
      <c:catAx>
        <c:axId val="61344000"/>
        <c:scaling>
          <c:orientation val="minMax"/>
        </c:scaling>
        <c:axPos val="b"/>
        <c:tickLblPos val="nextTo"/>
        <c:crossAx val="61378944"/>
        <c:crosses val="autoZero"/>
        <c:auto val="1"/>
        <c:lblAlgn val="ctr"/>
        <c:lblOffset val="100"/>
      </c:catAx>
      <c:valAx>
        <c:axId val="61378944"/>
        <c:scaling>
          <c:orientation val="minMax"/>
        </c:scaling>
        <c:axPos val="l"/>
        <c:majorGridlines/>
        <c:numFmt formatCode="0%" sourceLinked="1"/>
        <c:tickLblPos val="nextTo"/>
        <c:crossAx val="61344000"/>
        <c:crosses val="autoZero"/>
        <c:crossBetween val="between"/>
      </c:valAx>
    </c:plotArea>
    <c:plotVisOnly val="1"/>
    <c:dispBlanksAs val="gap"/>
  </c:chart>
  <c:txPr>
    <a:bodyPr/>
    <a:lstStyle/>
    <a:p>
      <a:pPr>
        <a:defRPr sz="1400" b="1" i="0" baseline="0">
          <a:latin typeface="Arial" pitchFamily="34" charset="0"/>
        </a:defRPr>
      </a:pPr>
      <a:endParaRPr lang="sv-SE"/>
    </a:p>
  </c:txPr>
  <c:externalData r:id="rId2"/>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C486DF-CA57-4BBC-AFBD-08DBA513A096}" type="datetimeFigureOut">
              <a:rPr lang="sv-SE" smtClean="0"/>
              <a:pPr/>
              <a:t>2015-11-15</a:t>
            </a:fld>
            <a:endParaRPr lang="sv-SE" dirty="0"/>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DE6B2-B789-452E-B6EA-1ACA564F85C1}" type="slidenum">
              <a:rPr lang="sv-SE" smtClean="0"/>
              <a:pPr/>
              <a:t>‹#›</a:t>
            </a:fld>
            <a:endParaRPr lang="sv-SE" dirty="0"/>
          </a:p>
        </p:txBody>
      </p:sp>
    </p:spTree>
    <p:extLst>
      <p:ext uri="{BB962C8B-B14F-4D97-AF65-F5344CB8AC3E}">
        <p14:creationId xmlns:p14="http://schemas.microsoft.com/office/powerpoint/2010/main" xmlns="" val="4158963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definierat som smärta som varar längre än tre månader </a:t>
            </a:r>
          </a:p>
          <a:p>
            <a:endParaRPr lang="sv-SE" dirty="0"/>
          </a:p>
        </p:txBody>
      </p:sp>
      <p:sp>
        <p:nvSpPr>
          <p:cNvPr id="4" name="Platshållare för bildnummer 3"/>
          <p:cNvSpPr>
            <a:spLocks noGrp="1"/>
          </p:cNvSpPr>
          <p:nvPr>
            <p:ph type="sldNum" sz="quarter" idx="10"/>
          </p:nvPr>
        </p:nvSpPr>
        <p:spPr/>
        <p:txBody>
          <a:bodyPr/>
          <a:lstStyle/>
          <a:p>
            <a:fld id="{D9ADE6B2-B789-452E-B6EA-1ACA564F85C1}" type="slidenum">
              <a:rPr lang="sv-SE" smtClean="0"/>
              <a:pPr/>
              <a:t>2</a:t>
            </a:fld>
            <a:endParaRPr lang="sv-SE"/>
          </a:p>
        </p:txBody>
      </p:sp>
    </p:spTree>
    <p:extLst>
      <p:ext uri="{BB962C8B-B14F-4D97-AF65-F5344CB8AC3E}">
        <p14:creationId xmlns:p14="http://schemas.microsoft.com/office/powerpoint/2010/main" xmlns="" val="87784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sv-SE" b="1" dirty="0" err="1" smtClean="0">
                <a:latin typeface="Arial" pitchFamily="34" charset="0"/>
              </a:rPr>
              <a:t>opioider</a:t>
            </a:r>
            <a:r>
              <a:rPr lang="sv-SE" b="1" dirty="0" smtClean="0">
                <a:latin typeface="Arial" pitchFamily="34" charset="0"/>
              </a:rPr>
              <a:t>, NSAID, </a:t>
            </a:r>
            <a:r>
              <a:rPr lang="sv-SE" b="1" dirty="0" err="1" smtClean="0">
                <a:latin typeface="Arial" pitchFamily="34" charset="0"/>
              </a:rPr>
              <a:t>parecetamol</a:t>
            </a:r>
            <a:r>
              <a:rPr lang="sv-SE" b="1" dirty="0" smtClean="0">
                <a:latin typeface="Arial" pitchFamily="34" charset="0"/>
              </a:rPr>
              <a:t>, antidepressiva och </a:t>
            </a:r>
            <a:r>
              <a:rPr lang="sv-SE" b="1" dirty="0" err="1" smtClean="0">
                <a:latin typeface="Arial" pitchFamily="34" charset="0"/>
              </a:rPr>
              <a:t>antiepileptika</a:t>
            </a:r>
            <a:endParaRPr lang="sv-SE" dirty="0"/>
          </a:p>
        </p:txBody>
      </p:sp>
      <p:sp>
        <p:nvSpPr>
          <p:cNvPr id="4" name="Platshållare för bildnummer 3"/>
          <p:cNvSpPr>
            <a:spLocks noGrp="1"/>
          </p:cNvSpPr>
          <p:nvPr>
            <p:ph type="sldNum" sz="quarter" idx="10"/>
          </p:nvPr>
        </p:nvSpPr>
        <p:spPr/>
        <p:txBody>
          <a:bodyPr/>
          <a:lstStyle/>
          <a:p>
            <a:fld id="{D9ADE6B2-B789-452E-B6EA-1ACA564F85C1}" type="slidenum">
              <a:rPr lang="sv-SE" smtClean="0"/>
              <a:pPr/>
              <a:t>3</a:t>
            </a:fld>
            <a:endParaRPr lang="sv-S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buFont typeface="Wingdings" pitchFamily="2" charset="2"/>
              <a:buChar char="q"/>
            </a:pPr>
            <a:r>
              <a:rPr lang="sv-SE" sz="1200" b="1" dirty="0" smtClean="0">
                <a:latin typeface="Arial" pitchFamily="34" charset="0"/>
              </a:rPr>
              <a:t>Variabler som registreras: ålder , kön, smärtklassifikation,  och smärtläkemedel som är ursprungligen  förskriven eller förnyad från ÖVC med</a:t>
            </a:r>
            <a:r>
              <a:rPr lang="sv-SE" sz="1200" b="1" baseline="0" dirty="0" smtClean="0">
                <a:latin typeface="Arial" pitchFamily="34" charset="0"/>
              </a:rPr>
              <a:t> smärtindikation </a:t>
            </a:r>
            <a:r>
              <a:rPr lang="sv-SE" sz="1200" b="1" dirty="0" smtClean="0">
                <a:latin typeface="Arial" pitchFamily="34" charset="0"/>
              </a:rPr>
              <a:t> med ATC-</a:t>
            </a:r>
            <a:r>
              <a:rPr lang="sv-SE" sz="1200" b="1" baseline="0" dirty="0" smtClean="0">
                <a:latin typeface="Arial" pitchFamily="34" charset="0"/>
              </a:rPr>
              <a:t> kod</a:t>
            </a:r>
            <a:endParaRPr lang="sv-SE" sz="1200" b="1" dirty="0" smtClean="0">
              <a:latin typeface="Arial" pitchFamily="34" charset="0"/>
            </a:endParaRPr>
          </a:p>
          <a:p>
            <a:pPr>
              <a:buFont typeface="Wingdings" pitchFamily="2" charset="2"/>
              <a:buChar char="q"/>
            </a:pPr>
            <a:r>
              <a:rPr lang="sv-SE" sz="1200" b="1" dirty="0" smtClean="0">
                <a:latin typeface="Arial" pitchFamily="34" charset="0"/>
              </a:rPr>
              <a:t>Data lagrades och bearbetas i Excel. Statistisk  beräkning skedde i PAST.</a:t>
            </a:r>
          </a:p>
          <a:p>
            <a:endParaRPr lang="sv-SE" dirty="0"/>
          </a:p>
        </p:txBody>
      </p:sp>
      <p:sp>
        <p:nvSpPr>
          <p:cNvPr id="4" name="Platshållare för bildnummer 3"/>
          <p:cNvSpPr>
            <a:spLocks noGrp="1"/>
          </p:cNvSpPr>
          <p:nvPr>
            <p:ph type="sldNum" sz="quarter" idx="10"/>
          </p:nvPr>
        </p:nvSpPr>
        <p:spPr/>
        <p:txBody>
          <a:bodyPr/>
          <a:lstStyle/>
          <a:p>
            <a:fld id="{D9ADE6B2-B789-452E-B6EA-1ACA564F85C1}" type="slidenum">
              <a:rPr lang="sv-SE" smtClean="0"/>
              <a:pPr/>
              <a:t>8</a:t>
            </a:fld>
            <a:endParaRPr lang="sv-SE"/>
          </a:p>
        </p:txBody>
      </p:sp>
    </p:spTree>
    <p:extLst>
      <p:ext uri="{BB962C8B-B14F-4D97-AF65-F5344CB8AC3E}">
        <p14:creationId xmlns:p14="http://schemas.microsoft.com/office/powerpoint/2010/main" xmlns="" val="4024165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15000"/>
              </a:lnSpc>
              <a:spcAft>
                <a:spcPts val="0"/>
              </a:spcAft>
            </a:pPr>
            <a:r>
              <a:rPr lang="sv-SE" sz="1200" i="1" dirty="0" smtClean="0">
                <a:effectLst/>
                <a:latin typeface="+mn-lt"/>
                <a:ea typeface="Times New Roman"/>
                <a:cs typeface="Times New Roman"/>
              </a:rPr>
              <a:t>Observera att en patient kan ha erhållit läkemedel från fler än en</a:t>
            </a:r>
            <a:r>
              <a:rPr lang="sv-SE" sz="1200" dirty="0" smtClean="0">
                <a:effectLst/>
                <a:latin typeface="+mn-lt"/>
                <a:ea typeface="Times New Roman"/>
                <a:cs typeface="Times New Roman"/>
              </a:rPr>
              <a:t> kategori.</a:t>
            </a:r>
          </a:p>
          <a:p>
            <a:pPr marL="0" marR="0" indent="0" algn="l" defTabSz="914400" rtl="0" eaLnBrk="1" fontAlgn="auto" latinLnBrk="0" hangingPunct="1">
              <a:lnSpc>
                <a:spcPct val="115000"/>
              </a:lnSpc>
              <a:spcBef>
                <a:spcPts val="0"/>
              </a:spcBef>
              <a:spcAft>
                <a:spcPts val="0"/>
              </a:spcAft>
              <a:buClrTx/>
              <a:buSzTx/>
              <a:buFontTx/>
              <a:buNone/>
              <a:tabLst/>
              <a:defRPr/>
            </a:pPr>
            <a:r>
              <a:rPr lang="sv-SE" sz="1200" kern="1200" dirty="0" smtClean="0">
                <a:solidFill>
                  <a:schemeClr val="tx1"/>
                </a:solidFill>
                <a:effectLst/>
                <a:latin typeface="+mn-lt"/>
                <a:ea typeface="+mn-ea"/>
                <a:cs typeface="+mn-cs"/>
              </a:rPr>
              <a:t>Jämförelse av förekomst av behandling med </a:t>
            </a:r>
            <a:r>
              <a:rPr lang="sv-SE" sz="1200" kern="1200" dirty="0" err="1" smtClean="0">
                <a:solidFill>
                  <a:schemeClr val="tx1"/>
                </a:solidFill>
                <a:effectLst/>
                <a:latin typeface="+mn-lt"/>
                <a:ea typeface="+mn-ea"/>
                <a:cs typeface="+mn-cs"/>
              </a:rPr>
              <a:t>opioider</a:t>
            </a:r>
            <a:r>
              <a:rPr lang="sv-SE" sz="1200" kern="1200" dirty="0" smtClean="0">
                <a:solidFill>
                  <a:schemeClr val="tx1"/>
                </a:solidFill>
                <a:effectLst/>
                <a:latin typeface="+mn-lt"/>
                <a:ea typeface="+mn-ea"/>
                <a:cs typeface="+mn-cs"/>
              </a:rPr>
              <a:t> mellan grupperna ≤ 65 och &gt; 65 års ålder visade ingen signifikant skillnad (p= 0.1). Chi2-test</a:t>
            </a:r>
          </a:p>
          <a:p>
            <a:pPr>
              <a:lnSpc>
                <a:spcPct val="115000"/>
              </a:lnSpc>
              <a:spcAft>
                <a:spcPts val="0"/>
              </a:spcAft>
            </a:pPr>
            <a:endParaRPr lang="sv-SE" sz="1200" dirty="0" smtClean="0">
              <a:effectLst/>
              <a:latin typeface="+mn-lt"/>
              <a:ea typeface="Times New Roman"/>
              <a:cs typeface="Times New Roman"/>
            </a:endParaRPr>
          </a:p>
          <a:p>
            <a:pPr>
              <a:lnSpc>
                <a:spcPct val="115000"/>
              </a:lnSpc>
              <a:spcAft>
                <a:spcPts val="0"/>
              </a:spcAft>
            </a:pPr>
            <a:endParaRPr lang="sv-SE" sz="1200" dirty="0" smtClean="0">
              <a:effectLst/>
              <a:latin typeface="+mn-lt"/>
              <a:ea typeface="Times New Roman"/>
              <a:cs typeface="Times New Roman"/>
            </a:endParaRPr>
          </a:p>
          <a:p>
            <a:pPr>
              <a:lnSpc>
                <a:spcPct val="115000"/>
              </a:lnSpc>
              <a:spcAft>
                <a:spcPts val="0"/>
              </a:spcAft>
            </a:pPr>
            <a:endParaRPr lang="sv-SE" sz="1200" dirty="0">
              <a:effectLst/>
              <a:latin typeface="+mn-lt"/>
              <a:ea typeface="Times New Roman"/>
              <a:cs typeface="Times New Roman"/>
            </a:endParaRPr>
          </a:p>
        </p:txBody>
      </p:sp>
      <p:sp>
        <p:nvSpPr>
          <p:cNvPr id="4" name="Platshållare för bildnummer 3"/>
          <p:cNvSpPr>
            <a:spLocks noGrp="1"/>
          </p:cNvSpPr>
          <p:nvPr>
            <p:ph type="sldNum" sz="quarter" idx="10"/>
          </p:nvPr>
        </p:nvSpPr>
        <p:spPr/>
        <p:txBody>
          <a:bodyPr/>
          <a:lstStyle/>
          <a:p>
            <a:fld id="{D9ADE6B2-B789-452E-B6EA-1ACA564F85C1}" type="slidenum">
              <a:rPr lang="sv-SE" smtClean="0"/>
              <a:pPr/>
              <a:t>10</a:t>
            </a:fld>
            <a:endParaRPr lang="sv-SE"/>
          </a:p>
        </p:txBody>
      </p:sp>
    </p:spTree>
    <p:extLst>
      <p:ext uri="{BB962C8B-B14F-4D97-AF65-F5344CB8AC3E}">
        <p14:creationId xmlns:p14="http://schemas.microsoft.com/office/powerpoint/2010/main" xmlns="" val="3910963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kern="1200" dirty="0" smtClean="0">
                <a:solidFill>
                  <a:schemeClr val="tx1"/>
                </a:solidFill>
                <a:effectLst/>
                <a:latin typeface="+mn-lt"/>
                <a:ea typeface="+mn-ea"/>
                <a:cs typeface="+mn-cs"/>
              </a:rPr>
              <a:t>Jämförelse av förekomst av behandling med </a:t>
            </a:r>
            <a:r>
              <a:rPr lang="sv-SE" sz="1200" kern="1200" dirty="0" err="1" smtClean="0">
                <a:solidFill>
                  <a:schemeClr val="tx1"/>
                </a:solidFill>
                <a:effectLst/>
                <a:latin typeface="+mn-lt"/>
                <a:ea typeface="+mn-ea"/>
                <a:cs typeface="+mn-cs"/>
              </a:rPr>
              <a:t>opioider</a:t>
            </a:r>
            <a:r>
              <a:rPr lang="sv-SE" sz="1200" kern="1200" dirty="0" smtClean="0">
                <a:solidFill>
                  <a:schemeClr val="tx1"/>
                </a:solidFill>
                <a:effectLst/>
                <a:latin typeface="+mn-lt"/>
                <a:ea typeface="+mn-ea"/>
                <a:cs typeface="+mn-cs"/>
              </a:rPr>
              <a:t> mellan grupperna med </a:t>
            </a:r>
            <a:r>
              <a:rPr lang="sv-SE" sz="1200" kern="1200" dirty="0" err="1" smtClean="0">
                <a:solidFill>
                  <a:schemeClr val="tx1"/>
                </a:solidFill>
                <a:effectLst/>
                <a:latin typeface="+mn-lt"/>
                <a:ea typeface="+mn-ea"/>
                <a:cs typeface="+mn-cs"/>
              </a:rPr>
              <a:t>nociceptiv</a:t>
            </a:r>
            <a:r>
              <a:rPr lang="sv-SE" sz="1200" kern="1200" dirty="0" smtClean="0">
                <a:solidFill>
                  <a:schemeClr val="tx1"/>
                </a:solidFill>
                <a:effectLst/>
                <a:latin typeface="+mn-lt"/>
                <a:ea typeface="+mn-ea"/>
                <a:cs typeface="+mn-cs"/>
              </a:rPr>
              <a:t> och idiopatisk smärtklassifikation visar ingen signifikant skillnad (p= 0.6). Fisher test.</a:t>
            </a:r>
            <a:endParaRPr lang="sv-SE" sz="1200" kern="1200" dirty="0" smtClean="0">
              <a:solidFill>
                <a:schemeClr val="tx1"/>
              </a:solidFill>
              <a:latin typeface="+mn-lt"/>
              <a:ea typeface="+mn-ea"/>
              <a:cs typeface="+mn-cs"/>
            </a:endParaRPr>
          </a:p>
          <a:p>
            <a:endParaRPr lang="sv-SE" dirty="0"/>
          </a:p>
        </p:txBody>
      </p:sp>
      <p:sp>
        <p:nvSpPr>
          <p:cNvPr id="4" name="Platshållare för bildnummer 3"/>
          <p:cNvSpPr>
            <a:spLocks noGrp="1"/>
          </p:cNvSpPr>
          <p:nvPr>
            <p:ph type="sldNum" sz="quarter" idx="10"/>
          </p:nvPr>
        </p:nvSpPr>
        <p:spPr/>
        <p:txBody>
          <a:bodyPr/>
          <a:lstStyle/>
          <a:p>
            <a:fld id="{D9ADE6B2-B789-452E-B6EA-1ACA564F85C1}" type="slidenum">
              <a:rPr lang="sv-SE" smtClean="0"/>
              <a:pPr/>
              <a:t>11</a:t>
            </a:fld>
            <a:endParaRPr 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pPr>
              <a:buFont typeface="Wingdings" pitchFamily="2" charset="2"/>
              <a:buChar char="Ø"/>
            </a:pPr>
            <a:r>
              <a:rPr lang="sv-SE" dirty="0" smtClean="0"/>
              <a:t>Läkemedel: jmf med annat studie, olika ålder och smärtgrupp</a:t>
            </a:r>
          </a:p>
          <a:p>
            <a:pPr>
              <a:buNone/>
            </a:pPr>
            <a:r>
              <a:rPr lang="sv-SE" dirty="0" smtClean="0"/>
              <a:t>    	-  </a:t>
            </a:r>
            <a:r>
              <a:rPr lang="sv-SE" dirty="0" err="1" smtClean="0"/>
              <a:t>Opioid</a:t>
            </a:r>
            <a:r>
              <a:rPr lang="sv-SE" dirty="0" smtClean="0"/>
              <a:t> total </a:t>
            </a:r>
            <a:r>
              <a:rPr lang="sv-SE" dirty="0" smtClean="0">
                <a:solidFill>
                  <a:srgbClr val="92D050"/>
                </a:solidFill>
              </a:rPr>
              <a:t>20 %</a:t>
            </a:r>
            <a:r>
              <a:rPr lang="sv-SE" dirty="0" smtClean="0"/>
              <a:t> jmf 25 Tumba och 28 i europeisk </a:t>
            </a:r>
          </a:p>
          <a:p>
            <a:pPr>
              <a:buNone/>
            </a:pPr>
            <a:r>
              <a:rPr lang="sv-SE" dirty="0" smtClean="0"/>
              <a:t>    	-  NSAIDS </a:t>
            </a:r>
            <a:r>
              <a:rPr lang="sv-SE" dirty="0" smtClean="0">
                <a:solidFill>
                  <a:srgbClr val="FF0000"/>
                </a:solidFill>
              </a:rPr>
              <a:t>56 %</a:t>
            </a:r>
            <a:r>
              <a:rPr lang="sv-SE" dirty="0" smtClean="0"/>
              <a:t> jmf 50 för Europa där Sverige 34</a:t>
            </a:r>
          </a:p>
          <a:p>
            <a:pPr>
              <a:buNone/>
            </a:pPr>
            <a:r>
              <a:rPr lang="sv-SE" dirty="0" smtClean="0"/>
              <a:t>	 	</a:t>
            </a:r>
          </a:p>
          <a:p>
            <a:pPr>
              <a:buNone/>
            </a:pPr>
            <a:r>
              <a:rPr lang="sv-SE" dirty="0" smtClean="0"/>
              <a:t>    	-</a:t>
            </a:r>
            <a:endParaRPr lang="sv-SE" dirty="0"/>
          </a:p>
        </p:txBody>
      </p:sp>
      <p:sp>
        <p:nvSpPr>
          <p:cNvPr id="4" name="Platshållare för bildnummer 3"/>
          <p:cNvSpPr>
            <a:spLocks noGrp="1"/>
          </p:cNvSpPr>
          <p:nvPr>
            <p:ph type="sldNum" sz="quarter" idx="10"/>
          </p:nvPr>
        </p:nvSpPr>
        <p:spPr/>
        <p:txBody>
          <a:bodyPr/>
          <a:lstStyle/>
          <a:p>
            <a:fld id="{D9ADE6B2-B789-452E-B6EA-1ACA564F85C1}" type="slidenum">
              <a:rPr lang="sv-SE" smtClean="0"/>
              <a:pPr/>
              <a:t>12</a:t>
            </a:fld>
            <a:endParaRPr lang="sv-S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9ADE6B2-B789-452E-B6EA-1ACA564F85C1}" type="slidenum">
              <a:rPr lang="sv-SE" smtClean="0"/>
              <a:pPr/>
              <a:t>13</a:t>
            </a:fld>
            <a:endParaRPr lang="sv-SE" dirty="0"/>
          </a:p>
        </p:txBody>
      </p:sp>
    </p:spTree>
    <p:extLst>
      <p:ext uri="{BB962C8B-B14F-4D97-AF65-F5344CB8AC3E}">
        <p14:creationId xmlns:p14="http://schemas.microsoft.com/office/powerpoint/2010/main" xmlns="" val="18867859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0" name="Rätvinklig triangel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ubri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sv-SE" smtClean="0"/>
              <a:t>Klicka här för att ändra format</a:t>
            </a:r>
            <a:endParaRPr kumimoji="0" lang="en-US"/>
          </a:p>
        </p:txBody>
      </p:sp>
      <p:sp>
        <p:nvSpPr>
          <p:cNvPr id="17" name="Underrubri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v-SE" smtClean="0"/>
              <a:t>Klicka här för att ändra format på underrubrik i bakgrunden</a:t>
            </a:r>
            <a:endParaRPr kumimoji="0" lang="en-US"/>
          </a:p>
        </p:txBody>
      </p:sp>
      <p:grpSp>
        <p:nvGrpSpPr>
          <p:cNvPr id="2" name="Grupp 1"/>
          <p:cNvGrpSpPr/>
          <p:nvPr/>
        </p:nvGrpSpPr>
        <p:grpSpPr>
          <a:xfrm>
            <a:off x="-3765" y="4953000"/>
            <a:ext cx="9147765" cy="1912088"/>
            <a:chOff x="-3765" y="4832896"/>
            <a:chExt cx="9147765" cy="2032192"/>
          </a:xfrm>
        </p:grpSpPr>
        <p:sp>
          <p:nvSpPr>
            <p:cNvPr id="7" name="Frihandsfigur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ihandsfigur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ihandsfigur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Rak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latshållare för datum 29"/>
          <p:cNvSpPr>
            <a:spLocks noGrp="1"/>
          </p:cNvSpPr>
          <p:nvPr>
            <p:ph type="dt" sz="half" idx="10"/>
          </p:nvPr>
        </p:nvSpPr>
        <p:spPr/>
        <p:txBody>
          <a:bodyPr/>
          <a:lstStyle>
            <a:lvl1pPr>
              <a:defRPr>
                <a:solidFill>
                  <a:srgbClr val="FFFFFF"/>
                </a:solidFill>
              </a:defRPr>
            </a:lvl1pPr>
            <a:extLst/>
          </a:lstStyle>
          <a:p>
            <a:fld id="{ACE96700-3DF3-46CB-B7A9-49A215E2F250}" type="datetimeFigureOut">
              <a:rPr lang="sv-SE" smtClean="0"/>
              <a:pPr/>
              <a:t>2015-11-15</a:t>
            </a:fld>
            <a:endParaRPr lang="sv-SE" dirty="0"/>
          </a:p>
        </p:txBody>
      </p:sp>
      <p:sp>
        <p:nvSpPr>
          <p:cNvPr id="19" name="Platshållare för sidfot 18"/>
          <p:cNvSpPr>
            <a:spLocks noGrp="1"/>
          </p:cNvSpPr>
          <p:nvPr>
            <p:ph type="ftr" sz="quarter" idx="11"/>
          </p:nvPr>
        </p:nvSpPr>
        <p:spPr/>
        <p:txBody>
          <a:bodyPr/>
          <a:lstStyle>
            <a:lvl1pPr>
              <a:defRPr>
                <a:solidFill>
                  <a:schemeClr val="accent1">
                    <a:tint val="20000"/>
                  </a:schemeClr>
                </a:solidFill>
              </a:defRPr>
            </a:lvl1pPr>
            <a:extLst/>
          </a:lstStyle>
          <a:p>
            <a:endParaRPr lang="sv-SE" dirty="0"/>
          </a:p>
        </p:txBody>
      </p:sp>
      <p:sp>
        <p:nvSpPr>
          <p:cNvPr id="27" name="Platshållare för bildnummer 26"/>
          <p:cNvSpPr>
            <a:spLocks noGrp="1"/>
          </p:cNvSpPr>
          <p:nvPr>
            <p:ph type="sldNum" sz="quarter" idx="12"/>
          </p:nvPr>
        </p:nvSpPr>
        <p:spPr/>
        <p:txBody>
          <a:bodyPr/>
          <a:lstStyle>
            <a:lvl1pPr>
              <a:defRPr>
                <a:solidFill>
                  <a:srgbClr val="FFFFFF"/>
                </a:solidFill>
              </a:defRPr>
            </a:lvl1pPr>
            <a:extLst/>
          </a:lstStyle>
          <a:p>
            <a:fld id="{C84BEEC0-BC50-4C0F-BADC-842896C61B8F}" type="slidenum">
              <a:rPr lang="sv-SE" smtClean="0"/>
              <a:pPr/>
              <a:t>‹#›</a:t>
            </a:fld>
            <a:endParaRPr lang="sv-S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extLs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457200" y="1481329"/>
            <a:ext cx="8229600" cy="4386071"/>
          </a:xfrm>
        </p:spPr>
        <p:txBody>
          <a:bodyPr vert="eaVert"/>
          <a:lstStyle>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5" name="Platshållare för sidfot 4"/>
          <p:cNvSpPr>
            <a:spLocks noGrp="1"/>
          </p:cNvSpPr>
          <p:nvPr>
            <p:ph type="ftr" sz="quarter" idx="11"/>
          </p:nvPr>
        </p:nvSpPr>
        <p:spPr/>
        <p:txBody>
          <a:bodyPr/>
          <a:lstStyle>
            <a:extLst/>
          </a:lstStyle>
          <a:p>
            <a:endParaRPr lang="sv-SE" dirty="0"/>
          </a:p>
        </p:txBody>
      </p:sp>
      <p:sp>
        <p:nvSpPr>
          <p:cNvPr id="6" name="Platshållare för bildnummer 5"/>
          <p:cNvSpPr>
            <a:spLocks noGrp="1"/>
          </p:cNvSpPr>
          <p:nvPr>
            <p:ph type="sldNum" sz="quarter" idx="12"/>
          </p:nvPr>
        </p:nvSpPr>
        <p:spPr/>
        <p:txBody>
          <a:bodyPr/>
          <a:lstStyle>
            <a:extLst/>
          </a:lstStyle>
          <a:p>
            <a:fld id="{C84BEEC0-BC50-4C0F-BADC-842896C61B8F}" type="slidenum">
              <a:rPr lang="sv-SE" smtClean="0"/>
              <a:pPr/>
              <a:t>‹#›</a:t>
            </a:fld>
            <a:endParaRPr lang="sv-S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844013" y="274640"/>
            <a:ext cx="1777470" cy="5592761"/>
          </a:xfrm>
        </p:spPr>
        <p:txBody>
          <a:bodyPr vert="eaVert"/>
          <a:lstStyle>
            <a:extLs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457200" y="274641"/>
            <a:ext cx="6324600" cy="5592760"/>
          </a:xfrm>
        </p:spPr>
        <p:txBody>
          <a:bodyPr vert="eaVert"/>
          <a:lstStyle>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5" name="Platshållare för sidfot 4"/>
          <p:cNvSpPr>
            <a:spLocks noGrp="1"/>
          </p:cNvSpPr>
          <p:nvPr>
            <p:ph type="ftr" sz="quarter" idx="11"/>
          </p:nvPr>
        </p:nvSpPr>
        <p:spPr/>
        <p:txBody>
          <a:bodyPr/>
          <a:lstStyle>
            <a:extLst/>
          </a:lstStyle>
          <a:p>
            <a:endParaRPr lang="sv-SE" dirty="0"/>
          </a:p>
        </p:txBody>
      </p:sp>
      <p:sp>
        <p:nvSpPr>
          <p:cNvPr id="6" name="Platshållare för bildnummer 5"/>
          <p:cNvSpPr>
            <a:spLocks noGrp="1"/>
          </p:cNvSpPr>
          <p:nvPr>
            <p:ph type="sldNum" sz="quarter" idx="12"/>
          </p:nvPr>
        </p:nvSpPr>
        <p:spPr/>
        <p:txBody>
          <a:bodyPr/>
          <a:lstStyle>
            <a:extLst/>
          </a:lstStyle>
          <a:p>
            <a:fld id="{C84BEEC0-BC50-4C0F-BADC-842896C61B8F}" type="slidenum">
              <a:rPr lang="sv-SE" smtClean="0"/>
              <a:pPr/>
              <a:t>‹#›</a:t>
            </a:fld>
            <a:endParaRPr lang="sv-S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5" name="Platshållare för sidfot 4"/>
          <p:cNvSpPr>
            <a:spLocks noGrp="1"/>
          </p:cNvSpPr>
          <p:nvPr>
            <p:ph type="ftr" sz="quarter" idx="11"/>
          </p:nvPr>
        </p:nvSpPr>
        <p:spPr/>
        <p:txBody>
          <a:bodyPr/>
          <a:lstStyle>
            <a:extLst/>
          </a:lstStyle>
          <a:p>
            <a:endParaRPr lang="sv-SE" dirty="0"/>
          </a:p>
        </p:txBody>
      </p:sp>
      <p:sp>
        <p:nvSpPr>
          <p:cNvPr id="6" name="Platshållare för bildnummer 5"/>
          <p:cNvSpPr>
            <a:spLocks noGrp="1"/>
          </p:cNvSpPr>
          <p:nvPr>
            <p:ph type="sldNum" sz="quarter" idx="12"/>
          </p:nvPr>
        </p:nvSpPr>
        <p:spPr/>
        <p:txBody>
          <a:bodyPr/>
          <a:lstStyle>
            <a:extLst/>
          </a:lstStyle>
          <a:p>
            <a:fld id="{C84BEEC0-BC50-4C0F-BADC-842896C61B8F}" type="slidenum">
              <a:rPr lang="sv-SE" smtClean="0"/>
              <a:pPr/>
              <a:t>‹#›</a:t>
            </a:fld>
            <a:endParaRPr lang="sv-SE" dirty="0"/>
          </a:p>
        </p:txBody>
      </p:sp>
      <p:sp>
        <p:nvSpPr>
          <p:cNvPr id="7" name="Rubrik 6"/>
          <p:cNvSpPr>
            <a:spLocks noGrp="1"/>
          </p:cNvSpPr>
          <p:nvPr>
            <p:ph type="title"/>
          </p:nvPr>
        </p:nvSpPr>
        <p:spPr/>
        <p:txBody>
          <a:bodyPr rtlCol="0"/>
          <a:lstStyle>
            <a:extLst/>
          </a:lstStyle>
          <a:p>
            <a:r>
              <a:rPr kumimoji="0" lang="sv-SE" smtClean="0"/>
              <a:t>Klicka här för att ändra format</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bg>
      <p:bgRef idx="1002">
        <a:schemeClr val="bg1"/>
      </p:bgRef>
    </p:bg>
    <p:spTree>
      <p:nvGrpSpPr>
        <p:cNvPr id="1" name=""/>
        <p:cNvGrpSpPr/>
        <p:nvPr/>
      </p:nvGrpSpPr>
      <p:grpSpPr>
        <a:xfrm>
          <a:off x="0" y="0"/>
          <a:ext cx="0" cy="0"/>
          <a:chOff x="0" y="0"/>
          <a:chExt cx="0" cy="0"/>
        </a:xfrm>
      </p:grpSpPr>
      <p:sp>
        <p:nvSpPr>
          <p:cNvPr id="2" name="Rubri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5" name="Platshållare för sidfot 4"/>
          <p:cNvSpPr>
            <a:spLocks noGrp="1"/>
          </p:cNvSpPr>
          <p:nvPr>
            <p:ph type="ftr" sz="quarter" idx="11"/>
          </p:nvPr>
        </p:nvSpPr>
        <p:spPr/>
        <p:txBody>
          <a:bodyPr/>
          <a:lstStyle>
            <a:extLst/>
          </a:lstStyle>
          <a:p>
            <a:endParaRPr lang="sv-SE" dirty="0"/>
          </a:p>
        </p:txBody>
      </p:sp>
      <p:sp>
        <p:nvSpPr>
          <p:cNvPr id="6" name="Platshållare för bildnummer 5"/>
          <p:cNvSpPr>
            <a:spLocks noGrp="1"/>
          </p:cNvSpPr>
          <p:nvPr>
            <p:ph type="sldNum" sz="quarter" idx="12"/>
          </p:nvPr>
        </p:nvSpPr>
        <p:spPr/>
        <p:txBody>
          <a:bodyPr/>
          <a:lstStyle>
            <a:extLst/>
          </a:lstStyle>
          <a:p>
            <a:fld id="{C84BEEC0-BC50-4C0F-BADC-842896C61B8F}" type="slidenum">
              <a:rPr lang="sv-SE" smtClean="0"/>
              <a:pPr/>
              <a:t>‹#›</a:t>
            </a:fld>
            <a:endParaRPr lang="sv-SE" dirty="0"/>
          </a:p>
        </p:txBody>
      </p:sp>
      <p:sp>
        <p:nvSpPr>
          <p:cNvPr id="7" name="V-form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V-form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bg>
      <p:bgRef idx="1002">
        <a:schemeClr val="bg1"/>
      </p:bgRef>
    </p:bg>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innehåll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6" name="Platshållare för sidfot 5"/>
          <p:cNvSpPr>
            <a:spLocks noGrp="1"/>
          </p:cNvSpPr>
          <p:nvPr>
            <p:ph type="ftr" sz="quarter" idx="11"/>
          </p:nvPr>
        </p:nvSpPr>
        <p:spPr/>
        <p:txBody>
          <a:bodyPr/>
          <a:lstStyle>
            <a:extLst/>
          </a:lstStyle>
          <a:p>
            <a:endParaRPr lang="sv-SE" dirty="0"/>
          </a:p>
        </p:txBody>
      </p:sp>
      <p:sp>
        <p:nvSpPr>
          <p:cNvPr id="7" name="Platshållare för bildnummer 6"/>
          <p:cNvSpPr>
            <a:spLocks noGrp="1"/>
          </p:cNvSpPr>
          <p:nvPr>
            <p:ph type="sldNum" sz="quarter" idx="12"/>
          </p:nvPr>
        </p:nvSpPr>
        <p:spPr/>
        <p:txBody>
          <a:bodyPr/>
          <a:lstStyle>
            <a:extLst/>
          </a:lstStyle>
          <a:p>
            <a:fld id="{C84BEEC0-BC50-4C0F-BADC-842896C61B8F}" type="slidenum">
              <a:rPr lang="sv-SE" smtClean="0"/>
              <a:pPr/>
              <a:t>‹#›</a:t>
            </a:fld>
            <a:endParaRPr lang="sv-SE" dirty="0"/>
          </a:p>
        </p:txBody>
      </p:sp>
      <p:sp>
        <p:nvSpPr>
          <p:cNvPr id="8" name="Rubrik 7"/>
          <p:cNvSpPr>
            <a:spLocks noGrp="1"/>
          </p:cNvSpPr>
          <p:nvPr>
            <p:ph type="title"/>
          </p:nvPr>
        </p:nvSpPr>
        <p:spPr/>
        <p:txBody>
          <a:bodyPr rtlCol="0"/>
          <a:lstStyle>
            <a:extLst/>
          </a:lstStyle>
          <a:p>
            <a:r>
              <a:rPr kumimoji="0" lang="sv-SE" smtClean="0"/>
              <a:t>Klicka här för att ändra format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Jämförelse">
    <p:bg>
      <p:bgRef idx="1003">
        <a:schemeClr val="bg1"/>
      </p:bgRef>
    </p:bg>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8229600" cy="1143000"/>
          </a:xfrm>
        </p:spPr>
        <p:txBody>
          <a:bodyPr anchor="ctr"/>
          <a:lstStyle>
            <a:lvl1pPr>
              <a:defRPr/>
            </a:lvl1pPr>
            <a:extLst/>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v-SE" smtClean="0"/>
              <a:t>Klicka här för att ändra format på bakgrundstexten</a:t>
            </a:r>
          </a:p>
        </p:txBody>
      </p:sp>
      <p:sp>
        <p:nvSpPr>
          <p:cNvPr id="5" name="Platshållare för innehåll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6" name="Platshållare för innehåll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7" name="Platshållare för datum 6"/>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8" name="Platshållare för sidfot 7"/>
          <p:cNvSpPr>
            <a:spLocks noGrp="1"/>
          </p:cNvSpPr>
          <p:nvPr>
            <p:ph type="ftr" sz="quarter" idx="11"/>
          </p:nvPr>
        </p:nvSpPr>
        <p:spPr/>
        <p:txBody>
          <a:bodyPr/>
          <a:lstStyle>
            <a:extLst/>
          </a:lstStyle>
          <a:p>
            <a:endParaRPr lang="sv-SE" dirty="0"/>
          </a:p>
        </p:txBody>
      </p:sp>
      <p:sp>
        <p:nvSpPr>
          <p:cNvPr id="9" name="Platshållare för bildnummer 8"/>
          <p:cNvSpPr>
            <a:spLocks noGrp="1"/>
          </p:cNvSpPr>
          <p:nvPr>
            <p:ph type="sldNum" sz="quarter" idx="12"/>
          </p:nvPr>
        </p:nvSpPr>
        <p:spPr/>
        <p:txBody>
          <a:bodyPr/>
          <a:lstStyle>
            <a:extLst/>
          </a:lstStyle>
          <a:p>
            <a:fld id="{C84BEEC0-BC50-4C0F-BADC-842896C61B8F}" type="slidenum">
              <a:rPr lang="sv-SE" smtClean="0"/>
              <a:pPr/>
              <a:t>‹#›</a:t>
            </a:fld>
            <a:endParaRPr lang="sv-SE"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bg>
      <p:bgRef idx="1002">
        <a:schemeClr val="bg1"/>
      </p:bgRef>
    </p:bg>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4" name="Platshållare för sidfot 3"/>
          <p:cNvSpPr>
            <a:spLocks noGrp="1"/>
          </p:cNvSpPr>
          <p:nvPr>
            <p:ph type="ftr" sz="quarter" idx="11"/>
          </p:nvPr>
        </p:nvSpPr>
        <p:spPr/>
        <p:txBody>
          <a:bodyPr/>
          <a:lstStyle>
            <a:extLst/>
          </a:lstStyle>
          <a:p>
            <a:endParaRPr lang="sv-SE" dirty="0"/>
          </a:p>
        </p:txBody>
      </p:sp>
      <p:sp>
        <p:nvSpPr>
          <p:cNvPr id="5" name="Platshållare för bildnummer 4"/>
          <p:cNvSpPr>
            <a:spLocks noGrp="1"/>
          </p:cNvSpPr>
          <p:nvPr>
            <p:ph type="sldNum" sz="quarter" idx="12"/>
          </p:nvPr>
        </p:nvSpPr>
        <p:spPr/>
        <p:txBody>
          <a:bodyPr/>
          <a:lstStyle>
            <a:extLst/>
          </a:lstStyle>
          <a:p>
            <a:fld id="{C84BEEC0-BC50-4C0F-BADC-842896C61B8F}" type="slidenum">
              <a:rPr lang="sv-SE" smtClean="0"/>
              <a:pPr/>
              <a:t>‹#›</a:t>
            </a:fld>
            <a:endParaRPr lang="sv-SE" dirty="0"/>
          </a:p>
        </p:txBody>
      </p:sp>
      <p:sp>
        <p:nvSpPr>
          <p:cNvPr id="6" name="Rubrik 5"/>
          <p:cNvSpPr>
            <a:spLocks noGrp="1"/>
          </p:cNvSpPr>
          <p:nvPr>
            <p:ph type="title"/>
          </p:nvPr>
        </p:nvSpPr>
        <p:spPr/>
        <p:txBody>
          <a:bodyPr rtlCol="0"/>
          <a:lstStyle>
            <a:extLst/>
          </a:lstStyle>
          <a:p>
            <a:r>
              <a:rPr kumimoji="0" lang="sv-SE" smtClean="0"/>
              <a:t>Klicka här för att ändra format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extLst/>
          </a:lstStyle>
          <a:p>
            <a:fld id="{ACE96700-3DF3-46CB-B7A9-49A215E2F250}" type="datetimeFigureOut">
              <a:rPr lang="sv-SE" smtClean="0"/>
              <a:pPr/>
              <a:t>2015-11-15</a:t>
            </a:fld>
            <a:endParaRPr lang="sv-SE" dirty="0"/>
          </a:p>
        </p:txBody>
      </p:sp>
      <p:sp>
        <p:nvSpPr>
          <p:cNvPr id="3" name="Platshållare för sidfot 2"/>
          <p:cNvSpPr>
            <a:spLocks noGrp="1"/>
          </p:cNvSpPr>
          <p:nvPr>
            <p:ph type="ftr" sz="quarter" idx="11"/>
          </p:nvPr>
        </p:nvSpPr>
        <p:spPr/>
        <p:txBody>
          <a:bodyPr/>
          <a:lstStyle>
            <a:extLst/>
          </a:lstStyle>
          <a:p>
            <a:endParaRPr lang="sv-SE" dirty="0"/>
          </a:p>
        </p:txBody>
      </p:sp>
      <p:sp>
        <p:nvSpPr>
          <p:cNvPr id="4" name="Platshållare för bildnummer 3"/>
          <p:cNvSpPr>
            <a:spLocks noGrp="1"/>
          </p:cNvSpPr>
          <p:nvPr>
            <p:ph type="sldNum" sz="quarter" idx="12"/>
          </p:nvPr>
        </p:nvSpPr>
        <p:spPr/>
        <p:txBody>
          <a:bodyPr/>
          <a:lstStyle>
            <a:extLst/>
          </a:lstStyle>
          <a:p>
            <a:fld id="{C84BEEC0-BC50-4C0F-BADC-842896C61B8F}" type="slidenum">
              <a:rPr lang="sv-SE" smtClean="0"/>
              <a:pPr/>
              <a:t>‹#›</a:t>
            </a:fld>
            <a:endParaRPr lang="sv-S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bg>
      <p:bgRef idx="1003">
        <a:schemeClr val="bg1"/>
      </p:bgRef>
    </p:bg>
    <p:spTree>
      <p:nvGrpSpPr>
        <p:cNvPr id="1" name=""/>
        <p:cNvGrpSpPr/>
        <p:nvPr/>
      </p:nvGrpSpPr>
      <p:grpSpPr>
        <a:xfrm>
          <a:off x="0" y="0"/>
          <a:ext cx="0" cy="0"/>
          <a:chOff x="0" y="0"/>
          <a:chExt cx="0" cy="0"/>
        </a:xfrm>
      </p:grpSpPr>
      <p:sp>
        <p:nvSpPr>
          <p:cNvPr id="2" name="Rubri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sv-SE" smtClean="0"/>
              <a:t>Klicka här för att ändra format på bakgrundstexten</a:t>
            </a:r>
          </a:p>
        </p:txBody>
      </p:sp>
      <p:sp>
        <p:nvSpPr>
          <p:cNvPr id="4" name="Platshållare för innehåll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a:xfrm>
            <a:off x="6727032" y="6407944"/>
            <a:ext cx="1920240" cy="365760"/>
          </a:xfrm>
        </p:spPr>
        <p:txBody>
          <a:bodyPr/>
          <a:lstStyle>
            <a:extLst/>
          </a:lstStyle>
          <a:p>
            <a:fld id="{ACE96700-3DF3-46CB-B7A9-49A215E2F250}" type="datetimeFigureOut">
              <a:rPr lang="sv-SE" smtClean="0"/>
              <a:pPr/>
              <a:t>2015-11-15</a:t>
            </a:fld>
            <a:endParaRPr lang="sv-SE" dirty="0"/>
          </a:p>
        </p:txBody>
      </p:sp>
      <p:sp>
        <p:nvSpPr>
          <p:cNvPr id="6" name="Platshållare för sidfot 5"/>
          <p:cNvSpPr>
            <a:spLocks noGrp="1"/>
          </p:cNvSpPr>
          <p:nvPr>
            <p:ph type="ftr" sz="quarter" idx="11"/>
          </p:nvPr>
        </p:nvSpPr>
        <p:spPr/>
        <p:txBody>
          <a:bodyPr/>
          <a:lstStyle>
            <a:extLst/>
          </a:lstStyle>
          <a:p>
            <a:endParaRPr lang="sv-SE" dirty="0"/>
          </a:p>
        </p:txBody>
      </p:sp>
      <p:sp>
        <p:nvSpPr>
          <p:cNvPr id="7" name="Platshållare för bildnummer 6"/>
          <p:cNvSpPr>
            <a:spLocks noGrp="1"/>
          </p:cNvSpPr>
          <p:nvPr>
            <p:ph type="sldNum" sz="quarter" idx="12"/>
          </p:nvPr>
        </p:nvSpPr>
        <p:spPr/>
        <p:txBody>
          <a:bodyPr/>
          <a:lstStyle>
            <a:extLst/>
          </a:lstStyle>
          <a:p>
            <a:fld id="{C84BEEC0-BC50-4C0F-BADC-842896C61B8F}" type="slidenum">
              <a:rPr lang="sv-SE" smtClean="0"/>
              <a:pPr/>
              <a:t>‹#›</a:t>
            </a:fld>
            <a:endParaRPr lang="sv-SE"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bg>
      <p:bgRef idx="1002">
        <a:schemeClr val="bg1"/>
      </p:bgRef>
    </p:bg>
    <p:spTree>
      <p:nvGrpSpPr>
        <p:cNvPr id="1" name=""/>
        <p:cNvGrpSpPr/>
        <p:nvPr/>
      </p:nvGrpSpPr>
      <p:grpSpPr>
        <a:xfrm>
          <a:off x="0" y="0"/>
          <a:ext cx="0" cy="0"/>
          <a:chOff x="0" y="0"/>
          <a:chExt cx="0" cy="0"/>
        </a:xfrm>
      </p:grpSpPr>
      <p:sp>
        <p:nvSpPr>
          <p:cNvPr id="4" name="Platshållare för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sv-SE" smtClean="0"/>
              <a:t>Klicka här för att ändra format på bakgrundstexten</a:t>
            </a:r>
          </a:p>
        </p:txBody>
      </p:sp>
      <p:sp>
        <p:nvSpPr>
          <p:cNvPr id="3" name="Platshållare för bild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sv-SE" dirty="0" smtClean="0"/>
              <a:t>Klicka på ikonen för att lägga till en bild</a:t>
            </a:r>
            <a:endParaRPr kumimoji="0" lang="en-US" dirty="0"/>
          </a:p>
        </p:txBody>
      </p:sp>
      <p:sp>
        <p:nvSpPr>
          <p:cNvPr id="5" name="Platshållare för datum 4"/>
          <p:cNvSpPr>
            <a:spLocks noGrp="1"/>
          </p:cNvSpPr>
          <p:nvPr>
            <p:ph type="dt" sz="half" idx="10"/>
          </p:nvPr>
        </p:nvSpPr>
        <p:spPr/>
        <p:txBody>
          <a:bodyPr/>
          <a:lstStyle>
            <a:lvl1pPr>
              <a:defRPr>
                <a:solidFill>
                  <a:schemeClr val="tx1"/>
                </a:solidFill>
              </a:defRPr>
            </a:lvl1pPr>
            <a:extLst/>
          </a:lstStyle>
          <a:p>
            <a:fld id="{ACE96700-3DF3-46CB-B7A9-49A215E2F250}" type="datetimeFigureOut">
              <a:rPr lang="sv-SE" smtClean="0"/>
              <a:pPr/>
              <a:t>2015-11-15</a:t>
            </a:fld>
            <a:endParaRPr lang="sv-SE" dirty="0"/>
          </a:p>
        </p:txBody>
      </p:sp>
      <p:sp>
        <p:nvSpPr>
          <p:cNvPr id="6" name="Platshållare för sidfot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sv-SE" dirty="0"/>
          </a:p>
        </p:txBody>
      </p:sp>
      <p:sp>
        <p:nvSpPr>
          <p:cNvPr id="7" name="Platshållare för bildnummer 6"/>
          <p:cNvSpPr>
            <a:spLocks noGrp="1"/>
          </p:cNvSpPr>
          <p:nvPr>
            <p:ph type="sldNum" sz="quarter" idx="12"/>
          </p:nvPr>
        </p:nvSpPr>
        <p:spPr/>
        <p:txBody>
          <a:bodyPr/>
          <a:lstStyle>
            <a:lvl1pPr>
              <a:defRPr>
                <a:solidFill>
                  <a:schemeClr val="tx1"/>
                </a:solidFill>
              </a:defRPr>
            </a:lvl1pPr>
            <a:extLst/>
          </a:lstStyle>
          <a:p>
            <a:fld id="{C84BEEC0-BC50-4C0F-BADC-842896C61B8F}" type="slidenum">
              <a:rPr lang="sv-SE" smtClean="0"/>
              <a:pPr/>
              <a:t>‹#›</a:t>
            </a:fld>
            <a:endParaRPr lang="sv-SE" dirty="0"/>
          </a:p>
        </p:txBody>
      </p:sp>
      <p:sp>
        <p:nvSpPr>
          <p:cNvPr id="2" name="Rubri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sv-SE" smtClean="0"/>
              <a:t>Klicka här för att ändra format</a:t>
            </a:r>
            <a:endParaRPr kumimoji="0" lang="en-US"/>
          </a:p>
        </p:txBody>
      </p:sp>
      <p:sp>
        <p:nvSpPr>
          <p:cNvPr id="8" name="Frihandsfigur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ihandsfigur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ätvinklig triangel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Rak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V-form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V-form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ihandsfigur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ihandsfigur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ätvinklig triangel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Rak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Platshållare för rubrik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sv-SE" smtClean="0"/>
              <a:t>Klicka här för att ändra format</a:t>
            </a:r>
            <a:endParaRPr kumimoji="0" lang="en-US"/>
          </a:p>
        </p:txBody>
      </p:sp>
      <p:sp>
        <p:nvSpPr>
          <p:cNvPr id="30" name="Platshållare för tex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0" name="Platshållare för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CE96700-3DF3-46CB-B7A9-49A215E2F250}" type="datetimeFigureOut">
              <a:rPr lang="sv-SE" smtClean="0"/>
              <a:pPr/>
              <a:t>2015-11-15</a:t>
            </a:fld>
            <a:endParaRPr lang="sv-SE" dirty="0"/>
          </a:p>
        </p:txBody>
      </p:sp>
      <p:sp>
        <p:nvSpPr>
          <p:cNvPr id="22" name="Platshållare för sidfot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sv-SE" dirty="0"/>
          </a:p>
        </p:txBody>
      </p:sp>
      <p:sp>
        <p:nvSpPr>
          <p:cNvPr id="18" name="Platshållare för bildnumm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84BEEC0-BC50-4C0F-BADC-842896C61B8F}"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395536" y="260648"/>
            <a:ext cx="8062664" cy="1656184"/>
          </a:xfrm>
        </p:spPr>
        <p:txBody>
          <a:bodyPr>
            <a:normAutofit fontScale="90000"/>
          </a:bodyPr>
          <a:lstStyle/>
          <a:p>
            <a:pPr algn="l">
              <a:spcAft>
                <a:spcPts val="1500"/>
              </a:spcAft>
            </a:pP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
            </a:r>
            <a:br>
              <a:rPr lang="sv-SE" sz="4400" kern="1400" spc="25" dirty="0" smtClean="0">
                <a:solidFill>
                  <a:srgbClr val="C00000"/>
                </a:solidFill>
                <a:effectLst/>
                <a:latin typeface="Arial" pitchFamily="34" charset="0"/>
                <a:ea typeface="MS Gothic"/>
                <a:cs typeface="Times New Roman"/>
              </a:rPr>
            </a:br>
            <a:r>
              <a:rPr lang="sv-SE" sz="4400" kern="1400" spc="25" dirty="0" smtClean="0">
                <a:solidFill>
                  <a:srgbClr val="C00000"/>
                </a:solidFill>
                <a:effectLst/>
                <a:latin typeface="Arial" pitchFamily="34" charset="0"/>
                <a:ea typeface="MS Gothic"/>
                <a:cs typeface="Times New Roman"/>
              </a:rPr>
              <a:t>Handläggning av patienter med långvarig smärta på Östra VC</a:t>
            </a:r>
            <a:r>
              <a:rPr lang="sv-SE" sz="3690" kern="1400" spc="25" dirty="0" smtClean="0">
                <a:effectLst/>
                <a:latin typeface="Cambria"/>
                <a:ea typeface="MS Gothic"/>
                <a:cs typeface="Times New Roman"/>
              </a:rPr>
              <a:t/>
            </a:r>
            <a:br>
              <a:rPr lang="sv-SE" sz="3690" kern="1400" spc="25" dirty="0" smtClean="0">
                <a:effectLst/>
                <a:latin typeface="Cambria"/>
                <a:ea typeface="MS Gothic"/>
                <a:cs typeface="Times New Roman"/>
              </a:rPr>
            </a:br>
            <a:endParaRPr lang="sv-SE" sz="3690" dirty="0"/>
          </a:p>
        </p:txBody>
      </p:sp>
      <p:sp>
        <p:nvSpPr>
          <p:cNvPr id="3" name="Underrubrik 2"/>
          <p:cNvSpPr>
            <a:spLocks noGrp="1"/>
          </p:cNvSpPr>
          <p:nvPr>
            <p:ph type="subTitle" idx="1"/>
          </p:nvPr>
        </p:nvSpPr>
        <p:spPr>
          <a:xfrm>
            <a:off x="611560" y="1700808"/>
            <a:ext cx="8280920" cy="4464496"/>
          </a:xfrm>
        </p:spPr>
        <p:txBody>
          <a:bodyPr>
            <a:normAutofit fontScale="40000" lnSpcReduction="20000"/>
          </a:bodyPr>
          <a:lstStyle/>
          <a:p>
            <a:pPr lvl="1" algn="l">
              <a:lnSpc>
                <a:spcPct val="115000"/>
              </a:lnSpc>
            </a:pPr>
            <a:endParaRPr lang="sv-SE" sz="3800" b="1" dirty="0" smtClean="0">
              <a:latin typeface="Arial" pitchFamily="34" charset="0"/>
              <a:ea typeface="Times New Roman"/>
              <a:cs typeface="Arial" pitchFamily="34" charset="0"/>
            </a:endParaRPr>
          </a:p>
          <a:p>
            <a:pPr lvl="1" algn="l">
              <a:lnSpc>
                <a:spcPct val="115000"/>
              </a:lnSpc>
            </a:pPr>
            <a:endParaRPr lang="sv-SE" sz="3800" b="1" dirty="0" smtClean="0">
              <a:latin typeface="Arial" pitchFamily="34" charset="0"/>
              <a:ea typeface="Times New Roman"/>
              <a:cs typeface="Arial" pitchFamily="34" charset="0"/>
            </a:endParaRPr>
          </a:p>
          <a:p>
            <a:pPr lvl="1" algn="l">
              <a:lnSpc>
                <a:spcPct val="115000"/>
              </a:lnSpc>
            </a:pPr>
            <a:r>
              <a:rPr lang="sv-SE" sz="3800" b="1" dirty="0" err="1" smtClean="0">
                <a:latin typeface="Arial" pitchFamily="34" charset="0"/>
                <a:ea typeface="Times New Roman"/>
                <a:cs typeface="Arial" pitchFamily="34" charset="0"/>
              </a:rPr>
              <a:t>Gizie</a:t>
            </a:r>
            <a:r>
              <a:rPr lang="sv-SE" sz="3800" b="1" dirty="0" smtClean="0">
                <a:latin typeface="Arial" pitchFamily="34" charset="0"/>
                <a:ea typeface="Times New Roman"/>
                <a:cs typeface="Arial" pitchFamily="34" charset="0"/>
              </a:rPr>
              <a:t> </a:t>
            </a:r>
            <a:r>
              <a:rPr lang="sv-SE" sz="3800" b="1" dirty="0" err="1" smtClean="0">
                <a:latin typeface="Arial" pitchFamily="34" charset="0"/>
                <a:ea typeface="Times New Roman"/>
                <a:cs typeface="Arial" pitchFamily="34" charset="0"/>
              </a:rPr>
              <a:t>Mekoya</a:t>
            </a:r>
            <a:r>
              <a:rPr lang="sv-SE" sz="3800" b="1" dirty="0" smtClean="0">
                <a:latin typeface="Arial" pitchFamily="34" charset="0"/>
                <a:ea typeface="Times New Roman"/>
                <a:cs typeface="Arial" pitchFamily="34" charset="0"/>
              </a:rPr>
              <a:t>,</a:t>
            </a:r>
          </a:p>
          <a:p>
            <a:pPr lvl="1" algn="l">
              <a:lnSpc>
                <a:spcPct val="115000"/>
              </a:lnSpc>
            </a:pPr>
            <a:r>
              <a:rPr lang="sv-SE" sz="3800" b="1" dirty="0" smtClean="0">
                <a:latin typeface="Arial" pitchFamily="34" charset="0"/>
                <a:ea typeface="Times New Roman"/>
                <a:cs typeface="Arial" pitchFamily="34" charset="0"/>
              </a:rPr>
              <a:t>Specialist</a:t>
            </a:r>
            <a:r>
              <a:rPr lang="sv-SE" sz="3800" b="1" dirty="0" smtClean="0">
                <a:latin typeface="Arial" pitchFamily="34" charset="0"/>
                <a:ea typeface="Times New Roman"/>
                <a:cs typeface="Arial" pitchFamily="34" charset="0"/>
              </a:rPr>
              <a:t> </a:t>
            </a:r>
            <a:r>
              <a:rPr lang="sv-SE" sz="3800" b="1" dirty="0" smtClean="0">
                <a:latin typeface="Arial" pitchFamily="34" charset="0"/>
                <a:ea typeface="Times New Roman"/>
                <a:cs typeface="Arial" pitchFamily="34" charset="0"/>
              </a:rPr>
              <a:t>i Allmänmedicin,</a:t>
            </a:r>
          </a:p>
          <a:p>
            <a:pPr lvl="1" algn="l">
              <a:lnSpc>
                <a:spcPct val="115000"/>
              </a:lnSpc>
            </a:pPr>
            <a:r>
              <a:rPr lang="sv-SE" sz="3800" b="1" dirty="0" smtClean="0">
                <a:latin typeface="Arial" pitchFamily="34" charset="0"/>
                <a:ea typeface="Times New Roman"/>
                <a:cs typeface="Arial" pitchFamily="34" charset="0"/>
              </a:rPr>
              <a:t>5 Husläkare</a:t>
            </a:r>
            <a:r>
              <a:rPr lang="sv-SE" sz="3800" b="1" dirty="0" smtClean="0">
                <a:latin typeface="Arial" pitchFamily="34" charset="0"/>
                <a:ea typeface="Times New Roman"/>
                <a:cs typeface="Arial" pitchFamily="34" charset="0"/>
              </a:rPr>
              <a:t> </a:t>
            </a:r>
            <a:r>
              <a:rPr lang="sv-SE" sz="3800" b="1" smtClean="0">
                <a:latin typeface="Arial" pitchFamily="34" charset="0"/>
                <a:ea typeface="Times New Roman"/>
                <a:cs typeface="Arial" pitchFamily="34" charset="0"/>
              </a:rPr>
              <a:t>VC </a:t>
            </a:r>
            <a:endParaRPr lang="sv-SE" sz="3800" b="1" dirty="0" smtClean="0">
              <a:latin typeface="Arial" pitchFamily="34" charset="0"/>
              <a:ea typeface="Times New Roman"/>
              <a:cs typeface="Arial" pitchFamily="34" charset="0"/>
            </a:endParaRPr>
          </a:p>
          <a:p>
            <a:pPr lvl="1" algn="l">
              <a:lnSpc>
                <a:spcPct val="115000"/>
              </a:lnSpc>
            </a:pPr>
            <a:endParaRPr lang="sv-SE" b="1" dirty="0" smtClean="0">
              <a:latin typeface="Arial" pitchFamily="34" charset="0"/>
              <a:ea typeface="Times New Roman"/>
              <a:cs typeface="Times New Roman"/>
            </a:endParaRPr>
          </a:p>
          <a:p>
            <a:pPr lvl="1" algn="l">
              <a:lnSpc>
                <a:spcPct val="115000"/>
              </a:lnSpc>
            </a:pPr>
            <a:endParaRPr lang="sv-SE" b="1" dirty="0" smtClean="0">
              <a:latin typeface="Arial" pitchFamily="34" charset="0"/>
              <a:ea typeface="Times New Roman"/>
              <a:cs typeface="Times New Roman"/>
            </a:endParaRPr>
          </a:p>
          <a:p>
            <a:pPr lvl="1" algn="l">
              <a:lnSpc>
                <a:spcPct val="115000"/>
              </a:lnSpc>
            </a:pPr>
            <a:r>
              <a:rPr lang="sv-SE" sz="3800" b="1" dirty="0">
                <a:latin typeface="Arial" pitchFamily="34" charset="0"/>
                <a:ea typeface="Times New Roman"/>
                <a:cs typeface="Arial" pitchFamily="34" charset="0"/>
              </a:rPr>
              <a:t>Vetenskaplig handledare</a:t>
            </a:r>
            <a:r>
              <a:rPr lang="sv-SE" sz="3800" b="1" dirty="0" smtClean="0">
                <a:latin typeface="Arial" pitchFamily="34" charset="0"/>
                <a:ea typeface="Times New Roman"/>
                <a:cs typeface="Arial" pitchFamily="34" charset="0"/>
              </a:rPr>
              <a:t>:</a:t>
            </a:r>
          </a:p>
          <a:p>
            <a:pPr lvl="1" algn="l">
              <a:lnSpc>
                <a:spcPct val="115000"/>
              </a:lnSpc>
            </a:pPr>
            <a:r>
              <a:rPr lang="sv-SE" sz="3800" b="1" dirty="0" smtClean="0">
                <a:latin typeface="Arial" pitchFamily="34" charset="0"/>
                <a:ea typeface="Times New Roman"/>
                <a:cs typeface="Arial" pitchFamily="34" charset="0"/>
              </a:rPr>
              <a:t> </a:t>
            </a:r>
            <a:r>
              <a:rPr lang="sv-SE" sz="3800" b="1" dirty="0">
                <a:latin typeface="Arial" pitchFamily="34" charset="0"/>
                <a:ea typeface="Times New Roman"/>
                <a:cs typeface="Arial" pitchFamily="34" charset="0"/>
              </a:rPr>
              <a:t>Bo C. Bertilson, Leg. läk, </a:t>
            </a:r>
            <a:r>
              <a:rPr lang="sv-SE" sz="3800" b="1" dirty="0" err="1" smtClean="0">
                <a:latin typeface="Arial" pitchFamily="34" charset="0"/>
                <a:ea typeface="Times New Roman"/>
                <a:cs typeface="Arial" pitchFamily="34" charset="0"/>
              </a:rPr>
              <a:t>Med.dr</a:t>
            </a:r>
            <a:r>
              <a:rPr lang="sv-SE" sz="3800" b="1" dirty="0" smtClean="0">
                <a:latin typeface="Arial" pitchFamily="34" charset="0"/>
                <a:ea typeface="Times New Roman"/>
                <a:cs typeface="Arial" pitchFamily="34" charset="0"/>
              </a:rPr>
              <a:t>, forskningsledare rörelse och smärta , </a:t>
            </a:r>
            <a:r>
              <a:rPr lang="sv-SE" sz="3800" b="1" dirty="0" err="1" smtClean="0">
                <a:latin typeface="Arial" pitchFamily="34" charset="0"/>
                <a:ea typeface="Times New Roman"/>
                <a:cs typeface="Arial" pitchFamily="34" charset="0"/>
              </a:rPr>
              <a:t>CeFAM</a:t>
            </a:r>
            <a:r>
              <a:rPr lang="sv-SE" sz="3800" b="1" dirty="0" smtClean="0">
                <a:latin typeface="Arial" pitchFamily="34" charset="0"/>
                <a:ea typeface="Times New Roman"/>
                <a:cs typeface="Arial" pitchFamily="34" charset="0"/>
              </a:rPr>
              <a:t>, KI</a:t>
            </a:r>
            <a:endParaRPr lang="sv-SE" sz="3800" b="1" dirty="0">
              <a:latin typeface="Arial" pitchFamily="34" charset="0"/>
              <a:ea typeface="Times New Roman"/>
              <a:cs typeface="Arial" pitchFamily="34" charset="0"/>
            </a:endParaRPr>
          </a:p>
          <a:p>
            <a:pPr lvl="1" algn="l">
              <a:lnSpc>
                <a:spcPct val="115000"/>
              </a:lnSpc>
            </a:pPr>
            <a:r>
              <a:rPr lang="sv-SE" sz="3800" b="1" dirty="0">
                <a:latin typeface="Arial" pitchFamily="34" charset="0"/>
                <a:ea typeface="Times New Roman"/>
                <a:cs typeface="Arial" pitchFamily="34" charset="0"/>
              </a:rPr>
              <a:t>Vetenskaplig bihandledare</a:t>
            </a:r>
            <a:r>
              <a:rPr lang="sv-SE" sz="3800" b="1" dirty="0" smtClean="0">
                <a:latin typeface="Arial" pitchFamily="34" charset="0"/>
                <a:ea typeface="Times New Roman"/>
                <a:cs typeface="Arial" pitchFamily="34" charset="0"/>
              </a:rPr>
              <a:t>:</a:t>
            </a:r>
          </a:p>
          <a:p>
            <a:pPr lvl="1" algn="l">
              <a:lnSpc>
                <a:spcPct val="115000"/>
              </a:lnSpc>
            </a:pPr>
            <a:r>
              <a:rPr lang="sv-SE" sz="3800" b="1" dirty="0" smtClean="0">
                <a:latin typeface="Arial" pitchFamily="34" charset="0"/>
                <a:ea typeface="Times New Roman"/>
                <a:cs typeface="Arial" pitchFamily="34" charset="0"/>
              </a:rPr>
              <a:t> </a:t>
            </a:r>
            <a:r>
              <a:rPr lang="sv-SE" sz="3800" b="1" dirty="0">
                <a:latin typeface="Arial" pitchFamily="34" charset="0"/>
                <a:ea typeface="Times New Roman"/>
                <a:cs typeface="Arial" pitchFamily="34" charset="0"/>
              </a:rPr>
              <a:t>Åsa </a:t>
            </a:r>
            <a:r>
              <a:rPr lang="sv-SE" sz="3800" b="1" dirty="0" err="1">
                <a:latin typeface="Arial" pitchFamily="34" charset="0"/>
                <a:ea typeface="Times New Roman"/>
                <a:cs typeface="Arial" pitchFamily="34" charset="0"/>
              </a:rPr>
              <a:t>Niper</a:t>
            </a:r>
            <a:r>
              <a:rPr lang="sv-SE" sz="3800" b="1" dirty="0">
                <a:latin typeface="Arial" pitchFamily="34" charset="0"/>
                <a:ea typeface="Times New Roman"/>
                <a:cs typeface="Arial" pitchFamily="34" charset="0"/>
              </a:rPr>
              <a:t>, forskar- ST-läkare i </a:t>
            </a:r>
            <a:r>
              <a:rPr lang="sv-SE" sz="3800" b="1" dirty="0" smtClean="0">
                <a:latin typeface="Arial" pitchFamily="34" charset="0"/>
                <a:ea typeface="Times New Roman"/>
                <a:cs typeface="Arial" pitchFamily="34" charset="0"/>
              </a:rPr>
              <a:t>Allmänmedicin</a:t>
            </a:r>
            <a:r>
              <a:rPr lang="sv-SE" sz="3800" b="1" dirty="0">
                <a:latin typeface="Arial" pitchFamily="34" charset="0"/>
                <a:ea typeface="Times New Roman"/>
                <a:cs typeface="Arial" pitchFamily="34" charset="0"/>
              </a:rPr>
              <a:t>, Capio VC </a:t>
            </a:r>
            <a:r>
              <a:rPr lang="sv-SE" sz="3800" b="1" dirty="0" smtClean="0">
                <a:latin typeface="Arial" pitchFamily="34" charset="0"/>
                <a:ea typeface="Times New Roman"/>
                <a:cs typeface="Arial" pitchFamily="34" charset="0"/>
              </a:rPr>
              <a:t>Farsta, </a:t>
            </a:r>
            <a:r>
              <a:rPr lang="sv-SE" sz="3800" b="1" dirty="0" err="1" smtClean="0">
                <a:latin typeface="Arial" pitchFamily="34" charset="0"/>
                <a:ea typeface="Times New Roman"/>
                <a:cs typeface="Arial" pitchFamily="34" charset="0"/>
              </a:rPr>
              <a:t>CeFAM</a:t>
            </a:r>
            <a:r>
              <a:rPr lang="sv-SE" sz="3800" b="1" dirty="0" smtClean="0">
                <a:latin typeface="Arial" pitchFamily="34" charset="0"/>
                <a:ea typeface="Times New Roman"/>
                <a:cs typeface="Arial" pitchFamily="34" charset="0"/>
              </a:rPr>
              <a:t>, KI</a:t>
            </a:r>
          </a:p>
          <a:p>
            <a:pPr lvl="1" algn="l">
              <a:lnSpc>
                <a:spcPct val="115000"/>
              </a:lnSpc>
            </a:pPr>
            <a:r>
              <a:rPr lang="sv-SE" sz="3800" b="1" dirty="0" smtClean="0">
                <a:latin typeface="Arial" pitchFamily="34" charset="0"/>
                <a:ea typeface="Times New Roman"/>
                <a:cs typeface="Arial" pitchFamily="34" charset="0"/>
              </a:rPr>
              <a:t>Klinisk </a:t>
            </a:r>
            <a:r>
              <a:rPr lang="sv-SE" sz="3800" b="1" dirty="0">
                <a:latin typeface="Arial" pitchFamily="34" charset="0"/>
                <a:ea typeface="Times New Roman"/>
                <a:cs typeface="Arial" pitchFamily="34" charset="0"/>
              </a:rPr>
              <a:t>handledare</a:t>
            </a:r>
            <a:r>
              <a:rPr lang="sv-SE" sz="3800" b="1" dirty="0" smtClean="0">
                <a:latin typeface="Arial" pitchFamily="34" charset="0"/>
                <a:ea typeface="Times New Roman"/>
                <a:cs typeface="Arial" pitchFamily="34" charset="0"/>
              </a:rPr>
              <a:t>:</a:t>
            </a:r>
          </a:p>
          <a:p>
            <a:pPr lvl="1" algn="l">
              <a:lnSpc>
                <a:spcPct val="115000"/>
              </a:lnSpc>
            </a:pPr>
            <a:r>
              <a:rPr lang="sv-SE" sz="3800" b="1" dirty="0" smtClean="0">
                <a:latin typeface="Arial" pitchFamily="34" charset="0"/>
                <a:ea typeface="Times New Roman"/>
                <a:cs typeface="Arial" pitchFamily="34" charset="0"/>
              </a:rPr>
              <a:t> </a:t>
            </a:r>
            <a:r>
              <a:rPr lang="sv-SE" sz="3800" b="1" dirty="0">
                <a:latin typeface="Arial" pitchFamily="34" charset="0"/>
                <a:ea typeface="Times New Roman"/>
                <a:cs typeface="Arial" pitchFamily="34" charset="0"/>
              </a:rPr>
              <a:t>Magdalena </a:t>
            </a:r>
            <a:r>
              <a:rPr lang="sv-SE" sz="3800" b="1" dirty="0" err="1">
                <a:latin typeface="Arial" pitchFamily="34" charset="0"/>
                <a:ea typeface="Times New Roman"/>
                <a:cs typeface="Arial" pitchFamily="34" charset="0"/>
              </a:rPr>
              <a:t>Stagreus</a:t>
            </a:r>
            <a:r>
              <a:rPr lang="sv-SE" sz="3800" b="1" dirty="0">
                <a:latin typeface="Arial" pitchFamily="34" charset="0"/>
                <a:ea typeface="Times New Roman"/>
                <a:cs typeface="Arial" pitchFamily="34" charset="0"/>
              </a:rPr>
              <a:t>, </a:t>
            </a:r>
            <a:r>
              <a:rPr lang="sv-SE" sz="3800" b="1" dirty="0" smtClean="0">
                <a:latin typeface="Arial" pitchFamily="34" charset="0"/>
                <a:ea typeface="Times New Roman"/>
                <a:cs typeface="Arial" pitchFamily="34" charset="0"/>
              </a:rPr>
              <a:t>Specialist </a:t>
            </a:r>
            <a:r>
              <a:rPr lang="sv-SE" sz="3800" b="1" dirty="0">
                <a:latin typeface="Arial" pitchFamily="34" charset="0"/>
                <a:ea typeface="Times New Roman"/>
                <a:cs typeface="Arial" pitchFamily="34" charset="0"/>
              </a:rPr>
              <a:t>i A</a:t>
            </a:r>
            <a:r>
              <a:rPr lang="sv-SE" sz="3800" b="1" dirty="0" smtClean="0">
                <a:latin typeface="Arial" pitchFamily="34" charset="0"/>
                <a:ea typeface="Times New Roman"/>
                <a:cs typeface="Arial" pitchFamily="34" charset="0"/>
              </a:rPr>
              <a:t>llmänmedicin</a:t>
            </a:r>
            <a:r>
              <a:rPr lang="sv-SE" sz="3800" b="1" dirty="0">
                <a:latin typeface="Arial" pitchFamily="34" charset="0"/>
                <a:ea typeface="Times New Roman"/>
                <a:cs typeface="Arial" pitchFamily="34" charset="0"/>
              </a:rPr>
              <a:t>, Östra VC</a:t>
            </a:r>
          </a:p>
          <a:p>
            <a:pPr lvl="1" algn="l">
              <a:lnSpc>
                <a:spcPct val="115000"/>
              </a:lnSpc>
            </a:pPr>
            <a:r>
              <a:rPr lang="sv-SE" sz="2800" b="1" dirty="0" smtClean="0">
                <a:ea typeface="Times New Roman"/>
                <a:cs typeface="Times New Roman"/>
              </a:rPr>
              <a:t>          </a:t>
            </a:r>
          </a:p>
          <a:p>
            <a:pPr lvl="1" algn="l">
              <a:lnSpc>
                <a:spcPct val="115000"/>
              </a:lnSpc>
            </a:pPr>
            <a:endParaRPr lang="sv-SE" sz="2800" b="1" dirty="0" smtClean="0">
              <a:ea typeface="Times New Roman"/>
              <a:cs typeface="Times New Roman"/>
            </a:endParaRPr>
          </a:p>
          <a:p>
            <a:pPr lvl="1" algn="l">
              <a:lnSpc>
                <a:spcPct val="150000"/>
              </a:lnSpc>
            </a:pPr>
            <a:r>
              <a:rPr lang="sv-SE" sz="2800" b="1" dirty="0" smtClean="0">
                <a:ea typeface="Times New Roman"/>
                <a:cs typeface="Times New Roman"/>
              </a:rPr>
              <a:t>     			</a:t>
            </a:r>
            <a:endParaRPr lang="sv-SE" sz="2800" b="1" dirty="0">
              <a:ea typeface="Times New Roman"/>
              <a:cs typeface="Times New Roman"/>
            </a:endParaRPr>
          </a:p>
          <a:p>
            <a:endParaRPr lang="sv-SE" dirty="0"/>
          </a:p>
        </p:txBody>
      </p:sp>
    </p:spTree>
    <p:extLst>
      <p:ext uri="{BB962C8B-B14F-4D97-AF65-F5344CB8AC3E}">
        <p14:creationId xmlns:p14="http://schemas.microsoft.com/office/powerpoint/2010/main" xmlns="" val="31395582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3"/>
          <p:cNvGraphicFramePr>
            <a:graphicFrameLocks noGrp="1"/>
          </p:cNvGraphicFramePr>
          <p:nvPr>
            <p:ph idx="1"/>
            <p:extLst>
              <p:ext uri="{D42A27DB-BD31-4B8C-83A1-F6EECF244321}">
                <p14:modId xmlns:p14="http://schemas.microsoft.com/office/powerpoint/2010/main" xmlns="" val="147822480"/>
              </p:ext>
            </p:extLst>
          </p:nvPr>
        </p:nvGraphicFramePr>
        <p:xfrm>
          <a:off x="107505" y="1340768"/>
          <a:ext cx="9036495" cy="5256585"/>
        </p:xfrm>
        <a:graphic>
          <a:graphicData uri="http://schemas.openxmlformats.org/drawingml/2006/table">
            <a:tbl>
              <a:tblPr firstRow="1" firstCol="1" bandRow="1">
                <a:tableStyleId>{21E4AEA4-8DFA-4A89-87EB-49C32662AFE0}</a:tableStyleId>
              </a:tblPr>
              <a:tblGrid>
                <a:gridCol w="1224135"/>
                <a:gridCol w="724647"/>
                <a:gridCol w="715513"/>
                <a:gridCol w="936104"/>
                <a:gridCol w="1080120"/>
                <a:gridCol w="823906"/>
                <a:gridCol w="808486"/>
                <a:gridCol w="957549"/>
                <a:gridCol w="1082467"/>
                <a:gridCol w="683568"/>
              </a:tblGrid>
              <a:tr h="389182">
                <a:tc>
                  <a:txBody>
                    <a:bodyPr/>
                    <a:lstStyle/>
                    <a:p>
                      <a:pPr>
                        <a:lnSpc>
                          <a:spcPct val="115000"/>
                        </a:lnSpc>
                        <a:spcAft>
                          <a:spcPts val="0"/>
                        </a:spcAft>
                      </a:pPr>
                      <a:r>
                        <a:rPr lang="sv-SE" sz="1200" b="1" i="0" baseline="0" dirty="0">
                          <a:effectLst/>
                          <a:latin typeface="Arial" pitchFamily="34" charset="0"/>
                        </a:rPr>
                        <a:t> </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gridSpan="2">
                  <a:txBody>
                    <a:bodyPr/>
                    <a:lstStyle/>
                    <a:p>
                      <a:pPr algn="ctr">
                        <a:lnSpc>
                          <a:spcPct val="115000"/>
                        </a:lnSpc>
                        <a:spcAft>
                          <a:spcPts val="0"/>
                        </a:spcAft>
                      </a:pPr>
                      <a:r>
                        <a:rPr lang="sv-SE" sz="1200" b="1" i="0" baseline="0" dirty="0">
                          <a:effectLst/>
                          <a:latin typeface="Arial" pitchFamily="34" charset="0"/>
                        </a:rPr>
                        <a:t>Ålderskategori</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hMerge="1">
                  <a:txBody>
                    <a:bodyPr/>
                    <a:lstStyle/>
                    <a:p>
                      <a:endParaRPr lang="sv-SE"/>
                    </a:p>
                  </a:txBody>
                  <a:tcPr/>
                </a:tc>
                <a:tc gridSpan="6">
                  <a:txBody>
                    <a:bodyPr/>
                    <a:lstStyle/>
                    <a:p>
                      <a:pPr algn="ctr">
                        <a:lnSpc>
                          <a:spcPct val="115000"/>
                        </a:lnSpc>
                        <a:spcAft>
                          <a:spcPts val="0"/>
                        </a:spcAft>
                      </a:pPr>
                      <a:r>
                        <a:rPr lang="sv-SE" sz="1200" b="1" i="0" baseline="0" dirty="0">
                          <a:effectLst/>
                          <a:latin typeface="Arial" pitchFamily="34" charset="0"/>
                        </a:rPr>
                        <a:t>Smärtklassifikation</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ctr">
                        <a:lnSpc>
                          <a:spcPct val="115000"/>
                        </a:lnSpc>
                        <a:spcAft>
                          <a:spcPts val="0"/>
                        </a:spcAft>
                      </a:pPr>
                      <a:r>
                        <a:rPr lang="sv-SE" sz="1200" b="1" i="0" baseline="0" dirty="0">
                          <a:effectLst/>
                          <a:latin typeface="Arial" pitchFamily="34" charset="0"/>
                        </a:rPr>
                        <a:t>Totalt</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r>
              <a:tr h="1074145">
                <a:tc rowSpan="2">
                  <a:txBody>
                    <a:bodyPr/>
                    <a:lstStyle/>
                    <a:p>
                      <a:pPr>
                        <a:lnSpc>
                          <a:spcPct val="115000"/>
                        </a:lnSpc>
                        <a:spcAft>
                          <a:spcPts val="0"/>
                        </a:spcAft>
                      </a:pPr>
                      <a:r>
                        <a:rPr lang="sv-SE" sz="1200" b="1" i="0" baseline="0" dirty="0">
                          <a:effectLst/>
                          <a:latin typeface="Arial" pitchFamily="34" charset="0"/>
                        </a:rPr>
                        <a:t>Läkemedel</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≤65</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&gt;65</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92D050"/>
                          </a:solidFill>
                          <a:effectLst/>
                          <a:latin typeface="Arial" pitchFamily="34" charset="0"/>
                        </a:rPr>
                        <a:t>Nociceptiv</a:t>
                      </a:r>
                      <a:endParaRPr lang="sv-SE" sz="1200" b="1" i="0" baseline="0" dirty="0">
                        <a:solidFill>
                          <a:srgbClr val="92D05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Neuropatisk</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Psykogen</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FF0000"/>
                          </a:solidFill>
                          <a:effectLst/>
                          <a:latin typeface="Arial" pitchFamily="34" charset="0"/>
                        </a:rPr>
                        <a:t>Idiopatisk</a:t>
                      </a:r>
                      <a:endParaRPr lang="sv-SE" sz="1200" b="1" i="0" baseline="0" dirty="0">
                        <a:solidFill>
                          <a:srgbClr val="FF000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92D050"/>
                          </a:solidFill>
                          <a:effectLst/>
                          <a:latin typeface="Arial" pitchFamily="34" charset="0"/>
                        </a:rPr>
                        <a:t>Blandad</a:t>
                      </a:r>
                      <a:endParaRPr lang="sv-SE" sz="1200" b="1" i="0" baseline="0" dirty="0">
                        <a:solidFill>
                          <a:srgbClr val="92D05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Ej klassificerad</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rowSpan="2">
                  <a:txBody>
                    <a:bodyPr/>
                    <a:lstStyle/>
                    <a:p>
                      <a:pPr algn="ctr">
                        <a:lnSpc>
                          <a:spcPct val="115000"/>
                        </a:lnSpc>
                        <a:spcAft>
                          <a:spcPts val="0"/>
                        </a:spcAft>
                      </a:pPr>
                      <a:r>
                        <a:rPr lang="sv-SE" sz="1200" b="1" i="0" baseline="0">
                          <a:effectLst/>
                          <a:latin typeface="Arial" pitchFamily="34" charset="0"/>
                        </a:rPr>
                        <a:t>n=100</a:t>
                      </a:r>
                      <a:endParaRPr lang="sv-SE" sz="1200" b="1" i="0" baseline="0">
                        <a:solidFill>
                          <a:schemeClr val="tx1"/>
                        </a:solidFill>
                        <a:effectLst/>
                        <a:latin typeface="Arial" pitchFamily="34" charset="0"/>
                        <a:ea typeface="Times New Roman"/>
                        <a:cs typeface="Times New Roman"/>
                      </a:endParaRPr>
                    </a:p>
                  </a:txBody>
                  <a:tcPr marL="44450" marR="44450" marT="0" marB="0" anchor="ctr"/>
                </a:tc>
              </a:tr>
              <a:tr h="408642">
                <a:tc vMerge="1">
                  <a:txBody>
                    <a:bodyPr/>
                    <a:lstStyle/>
                    <a:p>
                      <a:endParaRPr lang="sv-SE"/>
                    </a:p>
                  </a:txBody>
                  <a:tcPr/>
                </a:tc>
                <a:tc>
                  <a:txBody>
                    <a:bodyPr/>
                    <a:lstStyle/>
                    <a:p>
                      <a:pPr algn="ctr">
                        <a:lnSpc>
                          <a:spcPct val="115000"/>
                        </a:lnSpc>
                        <a:spcAft>
                          <a:spcPts val="0"/>
                        </a:spcAft>
                      </a:pPr>
                      <a:r>
                        <a:rPr lang="sv-SE" sz="1200" b="1" i="0" baseline="0">
                          <a:effectLst/>
                          <a:latin typeface="Arial" pitchFamily="34" charset="0"/>
                        </a:rPr>
                        <a:t>n=72</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n=28</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n=64</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n=7</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n=2</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n=7</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n=10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n=10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vMerge="1">
                  <a:txBody>
                    <a:bodyPr/>
                    <a:lstStyle/>
                    <a:p>
                      <a:endParaRPr lang="sv-SE"/>
                    </a:p>
                  </a:txBody>
                  <a:tcPr/>
                </a:tc>
              </a:tr>
              <a:tr h="408642">
                <a:tc>
                  <a:txBody>
                    <a:bodyPr/>
                    <a:lstStyle/>
                    <a:p>
                      <a:pPr>
                        <a:lnSpc>
                          <a:spcPct val="115000"/>
                        </a:lnSpc>
                        <a:spcAft>
                          <a:spcPts val="0"/>
                        </a:spcAft>
                      </a:pPr>
                      <a:r>
                        <a:rPr lang="sv-SE" sz="1200" b="1" i="0" baseline="0">
                          <a:effectLst/>
                          <a:latin typeface="Arial" pitchFamily="34" charset="0"/>
                        </a:rPr>
                        <a:t>Opioider</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10</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00B050"/>
                          </a:solidFill>
                          <a:effectLst/>
                          <a:latin typeface="Arial" pitchFamily="34" charset="0"/>
                        </a:rPr>
                        <a:t>21</a:t>
                      </a:r>
                      <a:endParaRPr lang="sv-SE" sz="1200" b="1" i="0" baseline="0" dirty="0">
                        <a:solidFill>
                          <a:srgbClr val="00B05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14</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FF0000"/>
                          </a:solidFill>
                          <a:effectLst/>
                          <a:latin typeface="Arial" pitchFamily="34" charset="0"/>
                        </a:rPr>
                        <a:t>14</a:t>
                      </a:r>
                      <a:endParaRPr lang="sv-SE" sz="1200" b="1" i="0" baseline="0" dirty="0">
                        <a:solidFill>
                          <a:srgbClr val="FF000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30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0</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00B050"/>
                          </a:solidFill>
                          <a:effectLst/>
                          <a:latin typeface="Arial" pitchFamily="34" charset="0"/>
                        </a:rPr>
                        <a:t>13</a:t>
                      </a:r>
                      <a:endParaRPr lang="sv-SE" sz="1200" b="1" i="0" baseline="0" dirty="0">
                        <a:solidFill>
                          <a:srgbClr val="00B050"/>
                        </a:solidFill>
                        <a:effectLst/>
                        <a:latin typeface="Arial" pitchFamily="34" charset="0"/>
                        <a:ea typeface="Times New Roman"/>
                        <a:cs typeface="Times New Roman"/>
                      </a:endParaRPr>
                    </a:p>
                  </a:txBody>
                  <a:tcPr marL="44450" marR="44450" marT="0" marB="0" anchor="ctr"/>
                </a:tc>
              </a:tr>
              <a:tr h="408642">
                <a:tc>
                  <a:txBody>
                    <a:bodyPr/>
                    <a:lstStyle/>
                    <a:p>
                      <a:pPr>
                        <a:lnSpc>
                          <a:spcPct val="115000"/>
                        </a:lnSpc>
                        <a:spcAft>
                          <a:spcPts val="0"/>
                        </a:spcAft>
                      </a:pPr>
                      <a:r>
                        <a:rPr lang="sv-SE" sz="1200" b="1" i="0" baseline="0">
                          <a:effectLst/>
                          <a:latin typeface="Arial" pitchFamily="34" charset="0"/>
                        </a:rPr>
                        <a:t>NSAID</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57</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FF0000"/>
                          </a:solidFill>
                          <a:effectLst/>
                          <a:latin typeface="Arial" pitchFamily="34" charset="0"/>
                        </a:rPr>
                        <a:t>54</a:t>
                      </a:r>
                      <a:endParaRPr lang="sv-SE" sz="1200" b="1" i="0" baseline="0" dirty="0">
                        <a:solidFill>
                          <a:srgbClr val="FF000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58</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29</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0</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43</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90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50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56</a:t>
                      </a:r>
                      <a:endParaRPr lang="sv-SE" sz="1200" b="1" i="0" baseline="0">
                        <a:solidFill>
                          <a:schemeClr val="tx1"/>
                        </a:solidFill>
                        <a:effectLst/>
                        <a:latin typeface="Arial" pitchFamily="34" charset="0"/>
                        <a:ea typeface="Times New Roman"/>
                        <a:cs typeface="Times New Roman"/>
                      </a:endParaRPr>
                    </a:p>
                  </a:txBody>
                  <a:tcPr marL="44450" marR="44450" marT="0" marB="0" anchor="ctr"/>
                </a:tc>
              </a:tr>
              <a:tr h="567569">
                <a:tc>
                  <a:txBody>
                    <a:bodyPr/>
                    <a:lstStyle/>
                    <a:p>
                      <a:pPr>
                        <a:lnSpc>
                          <a:spcPct val="115000"/>
                        </a:lnSpc>
                        <a:spcAft>
                          <a:spcPts val="0"/>
                        </a:spcAft>
                      </a:pPr>
                      <a:r>
                        <a:rPr lang="sv-SE" sz="1200" b="1" i="0" baseline="0">
                          <a:effectLst/>
                          <a:latin typeface="Arial" pitchFamily="34" charset="0"/>
                        </a:rPr>
                        <a:t>Paracetamol</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44</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92D050"/>
                          </a:solidFill>
                          <a:effectLst/>
                          <a:latin typeface="Arial" pitchFamily="34" charset="0"/>
                        </a:rPr>
                        <a:t>61</a:t>
                      </a:r>
                      <a:endParaRPr lang="sv-SE" sz="1200" b="1" i="0" baseline="0" dirty="0">
                        <a:solidFill>
                          <a:srgbClr val="92D05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53</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29</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50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14</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80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30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49</a:t>
                      </a:r>
                      <a:endParaRPr lang="sv-SE" sz="1200" b="1" i="0" baseline="0">
                        <a:solidFill>
                          <a:schemeClr val="tx1"/>
                        </a:solidFill>
                        <a:effectLst/>
                        <a:latin typeface="Arial" pitchFamily="34" charset="0"/>
                        <a:ea typeface="Times New Roman"/>
                        <a:cs typeface="Times New Roman"/>
                      </a:endParaRPr>
                    </a:p>
                  </a:txBody>
                  <a:tcPr marL="44450" marR="44450" marT="0" marB="0" anchor="ctr"/>
                </a:tc>
              </a:tr>
              <a:tr h="716097">
                <a:tc>
                  <a:txBody>
                    <a:bodyPr/>
                    <a:lstStyle/>
                    <a:p>
                      <a:pPr>
                        <a:lnSpc>
                          <a:spcPct val="115000"/>
                        </a:lnSpc>
                        <a:spcAft>
                          <a:spcPts val="0"/>
                        </a:spcAft>
                      </a:pPr>
                      <a:r>
                        <a:rPr lang="sv-SE" sz="1200" b="1" i="0" baseline="0">
                          <a:effectLst/>
                          <a:latin typeface="Arial" pitchFamily="34" charset="0"/>
                        </a:rPr>
                        <a:t>Antidepressiva</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00B050"/>
                          </a:solidFill>
                          <a:effectLst/>
                          <a:latin typeface="Arial" pitchFamily="34" charset="0"/>
                        </a:rPr>
                        <a:t>3</a:t>
                      </a:r>
                      <a:endParaRPr lang="sv-SE" sz="1200" b="1" i="0" baseline="0" dirty="0">
                        <a:solidFill>
                          <a:srgbClr val="00B05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FFFF00"/>
                          </a:solidFill>
                          <a:effectLst/>
                          <a:latin typeface="Arial" pitchFamily="34" charset="0"/>
                        </a:rPr>
                        <a:t>0</a:t>
                      </a:r>
                      <a:endParaRPr lang="sv-SE" sz="1200" b="1" i="0" baseline="0" dirty="0">
                        <a:solidFill>
                          <a:srgbClr val="FFFF0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20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00B0F0"/>
                          </a:solidFill>
                          <a:effectLst/>
                          <a:latin typeface="Arial" pitchFamily="34" charset="0"/>
                        </a:rPr>
                        <a:t>2</a:t>
                      </a:r>
                      <a:endParaRPr lang="sv-SE" sz="1200" b="1" i="0" baseline="0" dirty="0">
                        <a:solidFill>
                          <a:srgbClr val="00B0F0"/>
                        </a:solidFill>
                        <a:effectLst/>
                        <a:latin typeface="Arial" pitchFamily="34" charset="0"/>
                        <a:ea typeface="Times New Roman"/>
                        <a:cs typeface="Times New Roman"/>
                      </a:endParaRPr>
                    </a:p>
                  </a:txBody>
                  <a:tcPr marL="44450" marR="44450" marT="0" marB="0" anchor="ctr"/>
                </a:tc>
              </a:tr>
              <a:tr h="567569">
                <a:tc>
                  <a:txBody>
                    <a:bodyPr/>
                    <a:lstStyle/>
                    <a:p>
                      <a:pPr>
                        <a:lnSpc>
                          <a:spcPct val="115000"/>
                        </a:lnSpc>
                        <a:spcAft>
                          <a:spcPts val="0"/>
                        </a:spcAft>
                      </a:pPr>
                      <a:r>
                        <a:rPr lang="sv-SE" sz="1200" b="1" i="0" baseline="0">
                          <a:effectLst/>
                          <a:latin typeface="Arial" pitchFamily="34" charset="0"/>
                        </a:rPr>
                        <a:t>Antiepileptika</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00B050"/>
                          </a:solidFill>
                          <a:effectLst/>
                          <a:latin typeface="Arial" pitchFamily="34" charset="0"/>
                        </a:rPr>
                        <a:t>4</a:t>
                      </a:r>
                      <a:endParaRPr lang="sv-SE" sz="1200" b="1" i="0" baseline="0" dirty="0">
                        <a:solidFill>
                          <a:srgbClr val="00B05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FFFF00"/>
                          </a:solidFill>
                          <a:effectLst/>
                          <a:latin typeface="Arial" pitchFamily="34" charset="0"/>
                        </a:rPr>
                        <a:t>0</a:t>
                      </a:r>
                      <a:endParaRPr lang="sv-SE" sz="1200" b="1" i="0" baseline="0" dirty="0">
                        <a:solidFill>
                          <a:srgbClr val="FFFF0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10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00B0F0"/>
                          </a:solidFill>
                          <a:effectLst/>
                          <a:latin typeface="Arial" pitchFamily="34" charset="0"/>
                        </a:rPr>
                        <a:t>1</a:t>
                      </a:r>
                      <a:endParaRPr lang="sv-SE" sz="1200" b="1" i="0" baseline="0" dirty="0">
                        <a:solidFill>
                          <a:srgbClr val="00B0F0"/>
                        </a:solidFill>
                        <a:effectLst/>
                        <a:latin typeface="Arial" pitchFamily="34" charset="0"/>
                        <a:ea typeface="Times New Roman"/>
                        <a:cs typeface="Times New Roman"/>
                      </a:endParaRPr>
                    </a:p>
                  </a:txBody>
                  <a:tcPr marL="44450" marR="44450" marT="0" marB="0" anchor="ctr"/>
                </a:tc>
              </a:tr>
              <a:tr h="716097">
                <a:tc>
                  <a:txBody>
                    <a:bodyPr/>
                    <a:lstStyle/>
                    <a:p>
                      <a:pPr>
                        <a:lnSpc>
                          <a:spcPct val="115000"/>
                        </a:lnSpc>
                        <a:spcAft>
                          <a:spcPts val="0"/>
                        </a:spcAft>
                      </a:pPr>
                      <a:r>
                        <a:rPr lang="sv-SE" sz="1200" b="1" i="0" baseline="0" dirty="0">
                          <a:effectLst/>
                          <a:latin typeface="Arial" pitchFamily="34" charset="0"/>
                        </a:rPr>
                        <a:t>Kombinationer</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7</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7</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5</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14</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solidFill>
                            <a:srgbClr val="FF0000"/>
                          </a:solidFill>
                          <a:effectLst/>
                          <a:latin typeface="Arial" pitchFamily="34" charset="0"/>
                        </a:rPr>
                        <a:t>50</a:t>
                      </a:r>
                      <a:endParaRPr lang="sv-SE" sz="1200" b="1" i="0" baseline="0" dirty="0">
                        <a:solidFill>
                          <a:srgbClr val="FF0000"/>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10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a:effectLst/>
                          <a:latin typeface="Arial" pitchFamily="34" charset="0"/>
                        </a:rPr>
                        <a:t>10</a:t>
                      </a:r>
                      <a:endParaRPr lang="sv-SE" sz="1200" b="1" i="0" baseline="0">
                        <a:solidFill>
                          <a:schemeClr val="tx1"/>
                        </a:solidFill>
                        <a:effectLst/>
                        <a:latin typeface="Arial" pitchFamily="34" charset="0"/>
                        <a:ea typeface="Times New Roman"/>
                        <a:cs typeface="Times New Roman"/>
                      </a:endParaRPr>
                    </a:p>
                  </a:txBody>
                  <a:tcPr marL="44450" marR="44450" marT="0" marB="0" anchor="ctr"/>
                </a:tc>
                <a:tc>
                  <a:txBody>
                    <a:bodyPr/>
                    <a:lstStyle/>
                    <a:p>
                      <a:pPr algn="ctr">
                        <a:lnSpc>
                          <a:spcPct val="115000"/>
                        </a:lnSpc>
                        <a:spcAft>
                          <a:spcPts val="0"/>
                        </a:spcAft>
                      </a:pPr>
                      <a:r>
                        <a:rPr lang="sv-SE" sz="1200" b="1" i="0" baseline="0" dirty="0">
                          <a:effectLst/>
                          <a:latin typeface="Arial" pitchFamily="34" charset="0"/>
                        </a:rPr>
                        <a:t>7</a:t>
                      </a:r>
                      <a:endParaRPr lang="sv-SE" sz="1200" b="1" i="0" baseline="0" dirty="0">
                        <a:solidFill>
                          <a:schemeClr val="tx1"/>
                        </a:solidFill>
                        <a:effectLst/>
                        <a:latin typeface="Arial" pitchFamily="34" charset="0"/>
                        <a:ea typeface="Times New Roman"/>
                        <a:cs typeface="Times New Roman"/>
                      </a:endParaRPr>
                    </a:p>
                  </a:txBody>
                  <a:tcPr marL="44450" marR="44450" marT="0" marB="0" anchor="ctr"/>
                </a:tc>
              </a:tr>
            </a:tbl>
          </a:graphicData>
        </a:graphic>
      </p:graphicFrame>
      <p:sp>
        <p:nvSpPr>
          <p:cNvPr id="2" name="Rubrik 1"/>
          <p:cNvSpPr>
            <a:spLocks noGrp="1"/>
          </p:cNvSpPr>
          <p:nvPr>
            <p:ph type="title"/>
          </p:nvPr>
        </p:nvSpPr>
        <p:spPr>
          <a:xfrm>
            <a:off x="457200" y="0"/>
            <a:ext cx="8229600" cy="1268760"/>
          </a:xfrm>
        </p:spPr>
        <p:txBody>
          <a:bodyPr>
            <a:normAutofit/>
          </a:bodyPr>
          <a:lstStyle/>
          <a:p>
            <a:r>
              <a:rPr lang="sv-SE" sz="2200" dirty="0" smtClean="0">
                <a:effectLst/>
                <a:latin typeface="Arial" pitchFamily="34" charset="0"/>
                <a:ea typeface="Times New Roman"/>
                <a:cs typeface="Times New Roman"/>
              </a:rPr>
              <a:t>Tabell 1:   Andel patienter (%) inom olika ålders- och smärtklassifikationskategorier som erhållit recept på läkemedel grupper</a:t>
            </a:r>
            <a:endParaRPr lang="sv-SE" dirty="0"/>
          </a:p>
        </p:txBody>
      </p:sp>
    </p:spTree>
    <p:extLst>
      <p:ext uri="{BB962C8B-B14F-4D97-AF65-F5344CB8AC3E}">
        <p14:creationId xmlns:p14="http://schemas.microsoft.com/office/powerpoint/2010/main" xmlns="" val="2983957043"/>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3"/>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3"/>
          </a:graphicData>
        </a:graphic>
      </p:graphicFrame>
      <p:sp>
        <p:nvSpPr>
          <p:cNvPr id="2" name="Rubrik 1"/>
          <p:cNvSpPr>
            <a:spLocks noGrp="1"/>
          </p:cNvSpPr>
          <p:nvPr>
            <p:ph type="title"/>
          </p:nvPr>
        </p:nvSpPr>
        <p:spPr>
          <a:xfrm>
            <a:off x="457200" y="0"/>
            <a:ext cx="8229600" cy="1124744"/>
          </a:xfrm>
        </p:spPr>
        <p:txBody>
          <a:bodyPr>
            <a:normAutofit fontScale="90000"/>
          </a:bodyPr>
          <a:lstStyle/>
          <a:p>
            <a:r>
              <a:rPr lang="sv-SE" sz="2700" dirty="0" smtClean="0">
                <a:solidFill>
                  <a:schemeClr val="tx1"/>
                </a:solidFill>
                <a:latin typeface="Arial" pitchFamily="34" charset="0"/>
              </a:rPr>
              <a:t/>
            </a:r>
            <a:br>
              <a:rPr lang="sv-SE" sz="2700" dirty="0" smtClean="0">
                <a:solidFill>
                  <a:schemeClr val="tx1"/>
                </a:solidFill>
                <a:latin typeface="Arial" pitchFamily="34" charset="0"/>
              </a:rPr>
            </a:br>
            <a:r>
              <a:rPr lang="sv-SE" sz="2700" dirty="0" smtClean="0">
                <a:solidFill>
                  <a:schemeClr val="tx1"/>
                </a:solidFill>
                <a:latin typeface="Arial" pitchFamily="34" charset="0"/>
              </a:rPr>
              <a:t>Figur 2:  Andel patienter som förskrivits </a:t>
            </a:r>
            <a:r>
              <a:rPr lang="sv-SE" sz="2700" dirty="0" err="1" smtClean="0">
                <a:solidFill>
                  <a:schemeClr val="tx1"/>
                </a:solidFill>
                <a:latin typeface="Arial" pitchFamily="34" charset="0"/>
              </a:rPr>
              <a:t>opioider</a:t>
            </a:r>
            <a:r>
              <a:rPr lang="sv-SE" sz="2700" dirty="0" smtClean="0">
                <a:solidFill>
                  <a:schemeClr val="tx1"/>
                </a:solidFill>
                <a:latin typeface="Arial" pitchFamily="34" charset="0"/>
              </a:rPr>
              <a:t>, fördelat på smärtklassifikation.</a:t>
            </a:r>
            <a:r>
              <a:rPr lang="sv-SE" sz="4400" dirty="0" smtClean="0">
                <a:solidFill>
                  <a:schemeClr val="tx1"/>
                </a:solidFill>
              </a:rPr>
              <a:t/>
            </a:r>
            <a:br>
              <a:rPr lang="sv-SE" sz="4400" dirty="0" smtClean="0">
                <a:solidFill>
                  <a:schemeClr val="tx1"/>
                </a:solidFill>
              </a:rPr>
            </a:br>
            <a:endParaRPr lang="sv-SE" dirty="0"/>
          </a:p>
        </p:txBody>
      </p:sp>
    </p:spTree>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0" y="1340768"/>
            <a:ext cx="8892480" cy="5112568"/>
          </a:xfrm>
        </p:spPr>
        <p:txBody>
          <a:bodyPr>
            <a:normAutofit/>
          </a:bodyPr>
          <a:lstStyle/>
          <a:p>
            <a:r>
              <a:rPr lang="sv-SE" dirty="0" smtClean="0"/>
              <a:t>Långvarigsmärta förekom hos hälften av genomlästa journaler: var högre jmf med studier som jamfördes( 57% jmf 37%)</a:t>
            </a:r>
          </a:p>
          <a:p>
            <a:r>
              <a:rPr lang="sv-SE" dirty="0" smtClean="0"/>
              <a:t>Smärtklassifikation användes i betydligt större utsträckning jmf med en pilotstudie.</a:t>
            </a:r>
          </a:p>
          <a:p>
            <a:r>
              <a:rPr lang="sv-SE" dirty="0" err="1" smtClean="0"/>
              <a:t>NSAIDs</a:t>
            </a:r>
            <a:r>
              <a:rPr lang="sv-SE" dirty="0" smtClean="0"/>
              <a:t> förskrevs i större utsträckning jmf med andra studier medan </a:t>
            </a:r>
            <a:r>
              <a:rPr lang="sv-SE" dirty="0" err="1" smtClean="0"/>
              <a:t>opioider</a:t>
            </a:r>
            <a:r>
              <a:rPr lang="sv-SE" dirty="0" smtClean="0"/>
              <a:t>  förskrevs i mindra utsträckning.</a:t>
            </a:r>
          </a:p>
          <a:p>
            <a:r>
              <a:rPr lang="sv-SE" dirty="0" smtClean="0"/>
              <a:t>Förskrivningsgraden av antidepressiva var i samma utsträckning jmf med en europeisk studie medan förskrivningen av </a:t>
            </a:r>
            <a:r>
              <a:rPr lang="sv-SE" dirty="0" err="1" smtClean="0"/>
              <a:t>antiepileptika</a:t>
            </a:r>
            <a:r>
              <a:rPr lang="sv-SE" dirty="0" smtClean="0"/>
              <a:t> var lägre</a:t>
            </a:r>
          </a:p>
          <a:p>
            <a:pPr>
              <a:buNone/>
            </a:pPr>
            <a:endParaRPr lang="sv-SE" dirty="0" smtClean="0">
              <a:solidFill>
                <a:srgbClr val="00B050"/>
              </a:solidFill>
            </a:endParaRPr>
          </a:p>
          <a:p>
            <a:pPr>
              <a:buNone/>
            </a:pPr>
            <a:endParaRPr lang="sv-SE" dirty="0" smtClean="0">
              <a:solidFill>
                <a:srgbClr val="00B050"/>
              </a:solidFill>
            </a:endParaRPr>
          </a:p>
          <a:p>
            <a:pPr>
              <a:buNone/>
            </a:pPr>
            <a:endParaRPr lang="sv-SE" dirty="0" smtClean="0">
              <a:solidFill>
                <a:srgbClr val="00B050"/>
              </a:solidFill>
            </a:endParaRPr>
          </a:p>
          <a:p>
            <a:pPr>
              <a:buNone/>
            </a:pPr>
            <a:endParaRPr lang="sv-SE" dirty="0" smtClean="0">
              <a:solidFill>
                <a:srgbClr val="00B050"/>
              </a:solidFill>
            </a:endParaRPr>
          </a:p>
          <a:p>
            <a:endParaRPr lang="sv-SE" dirty="0" smtClean="0"/>
          </a:p>
          <a:p>
            <a:endParaRPr lang="sv-SE" dirty="0" smtClean="0"/>
          </a:p>
          <a:p>
            <a:endParaRPr lang="sv-SE" dirty="0" smtClean="0"/>
          </a:p>
          <a:p>
            <a:endParaRPr lang="sv-SE" dirty="0" smtClean="0"/>
          </a:p>
          <a:p>
            <a:endParaRPr lang="sv-SE" dirty="0" smtClean="0"/>
          </a:p>
          <a:p>
            <a:pPr>
              <a:buNone/>
            </a:pPr>
            <a:endParaRPr lang="sv-SE" dirty="0"/>
          </a:p>
        </p:txBody>
      </p:sp>
      <p:sp>
        <p:nvSpPr>
          <p:cNvPr id="3" name="Rubrik 2"/>
          <p:cNvSpPr>
            <a:spLocks noGrp="1"/>
          </p:cNvSpPr>
          <p:nvPr>
            <p:ph type="title"/>
          </p:nvPr>
        </p:nvSpPr>
        <p:spPr/>
        <p:txBody>
          <a:bodyPr/>
          <a:lstStyle/>
          <a:p>
            <a:r>
              <a:rPr lang="sv-SE" dirty="0" smtClean="0">
                <a:solidFill>
                  <a:srgbClr val="C00000"/>
                </a:solidFill>
              </a:rPr>
              <a:t>DISKUSSION</a:t>
            </a:r>
            <a:endParaRPr lang="sv-SE"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lnSpcReduction="10000"/>
          </a:bodyPr>
          <a:lstStyle/>
          <a:p>
            <a:r>
              <a:rPr lang="sv-SE" dirty="0" smtClean="0"/>
              <a:t>Smärtklassifikation skedde primärt utifrån symtombeskrivande diagnoser och sällan utifrån uttalad smärtklassifikation av typen </a:t>
            </a:r>
            <a:r>
              <a:rPr lang="sv-SE" dirty="0" err="1" smtClean="0"/>
              <a:t>nociceptiv</a:t>
            </a:r>
            <a:r>
              <a:rPr lang="sv-SE" dirty="0" smtClean="0"/>
              <a:t>, neuropatisk, psykogen, idiopatisk och blandad smärta.</a:t>
            </a:r>
          </a:p>
          <a:p>
            <a:r>
              <a:rPr lang="sv-SE" dirty="0" smtClean="0"/>
              <a:t>Förskrivningsmönster i olika grupp  pekar på att det behöves förbättring med att följa  behandlings rekommendationer.</a:t>
            </a:r>
          </a:p>
          <a:p>
            <a:r>
              <a:rPr lang="sv-SE" dirty="0" smtClean="0"/>
              <a:t>Handläggning av patienter med långvarig smärta avseende smärtklassifikation och val av läkemedelsbehandling behöver förbättras.</a:t>
            </a:r>
            <a:endParaRPr lang="sv-SE" dirty="0"/>
          </a:p>
        </p:txBody>
      </p:sp>
      <p:sp>
        <p:nvSpPr>
          <p:cNvPr id="3" name="Rubrik 2"/>
          <p:cNvSpPr>
            <a:spLocks noGrp="1"/>
          </p:cNvSpPr>
          <p:nvPr>
            <p:ph type="title"/>
          </p:nvPr>
        </p:nvSpPr>
        <p:spPr/>
        <p:txBody>
          <a:bodyPr/>
          <a:lstStyle/>
          <a:p>
            <a:r>
              <a:rPr lang="sv-SE" dirty="0" smtClean="0">
                <a:solidFill>
                  <a:srgbClr val="C00000"/>
                </a:solidFill>
              </a:rPr>
              <a:t>SLUTSATS</a:t>
            </a:r>
            <a:endParaRPr lang="sv-SE" dirty="0">
              <a:solidFill>
                <a:srgbClr val="C00000"/>
              </a:solidFill>
            </a:endParaRPr>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lstStyle/>
          <a:p>
            <a:endParaRPr lang="sv-SE" dirty="0" smtClean="0"/>
          </a:p>
          <a:p>
            <a:endParaRPr lang="sv-SE" dirty="0"/>
          </a:p>
          <a:p>
            <a:endParaRPr lang="sv-SE" dirty="0" smtClean="0"/>
          </a:p>
          <a:p>
            <a:pPr marL="2057400" lvl="8" indent="0">
              <a:buNone/>
            </a:pPr>
            <a:r>
              <a:rPr lang="sv-SE" dirty="0" smtClean="0"/>
              <a:t>              </a:t>
            </a:r>
            <a:r>
              <a:rPr lang="sv-SE" sz="3600" dirty="0" smtClean="0">
                <a:solidFill>
                  <a:schemeClr val="accent2"/>
                </a:solidFill>
              </a:rPr>
              <a:t>   TACK!!!</a:t>
            </a:r>
            <a:endParaRPr lang="sv-SE" sz="3600" dirty="0">
              <a:solidFill>
                <a:schemeClr val="accent2"/>
              </a:solidFill>
            </a:endParaRPr>
          </a:p>
        </p:txBody>
      </p:sp>
      <p:sp>
        <p:nvSpPr>
          <p:cNvPr id="3" name="Rubrik 2"/>
          <p:cNvSpPr>
            <a:spLocks noGrp="1"/>
          </p:cNvSpPr>
          <p:nvPr>
            <p:ph type="title"/>
          </p:nvPr>
        </p:nvSpPr>
        <p:spPr/>
        <p:txBody>
          <a:bodyPr/>
          <a:lstStyle/>
          <a:p>
            <a:endParaRPr lang="sv-SE" dirty="0"/>
          </a:p>
        </p:txBody>
      </p:sp>
    </p:spTree>
    <p:extLst>
      <p:ext uri="{BB962C8B-B14F-4D97-AF65-F5344CB8AC3E}">
        <p14:creationId xmlns:p14="http://schemas.microsoft.com/office/powerpoint/2010/main" xmlns="" val="2367678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1403648" y="1700808"/>
            <a:ext cx="6120680" cy="2862322"/>
          </a:xfrm>
          <a:prstGeom prst="rect">
            <a:avLst/>
          </a:prstGeom>
        </p:spPr>
        <p:txBody>
          <a:bodyPr wrap="square">
            <a:spAutoFit/>
          </a:bodyPr>
          <a:lstStyle/>
          <a:p>
            <a:pPr marL="109728" indent="0">
              <a:buNone/>
            </a:pPr>
            <a:r>
              <a:rPr lang="sv-SE" dirty="0">
                <a:solidFill>
                  <a:srgbClr val="92D050"/>
                </a:solidFill>
              </a:rPr>
              <a:t>Rapport om Mitt-i-ST-värdering</a:t>
            </a:r>
          </a:p>
          <a:p>
            <a:pPr marL="109728" indent="0">
              <a:buNone/>
            </a:pPr>
            <a:r>
              <a:rPr lang="sv-SE" dirty="0"/>
              <a:t>Insikt i forskning och kvalitetsarbete:</a:t>
            </a:r>
            <a:r>
              <a:rPr lang="sv-SE" dirty="0">
                <a:solidFill>
                  <a:srgbClr val="92D050"/>
                </a:solidFill>
              </a:rPr>
              <a:t> </a:t>
            </a:r>
          </a:p>
          <a:p>
            <a:pPr marL="109728" indent="0">
              <a:buNone/>
            </a:pPr>
            <a:endParaRPr lang="sv-SE" dirty="0"/>
          </a:p>
          <a:p>
            <a:pPr marL="109728" indent="0">
              <a:buNone/>
            </a:pPr>
            <a:r>
              <a:rPr lang="sv-SE" dirty="0"/>
              <a:t>Ditt ST-arbete är ett bra exempel på gräv-där-du-står, ett arbete om kvalitén på handläggningen av patienter med långvarig smärta på din VC. Säkert kommer det att leda till mycket tankar och diskussioner bland kollegorna, och kanske till någon utbildningsinsats. </a:t>
            </a:r>
          </a:p>
          <a:p>
            <a:pPr marL="109728" indent="0">
              <a:buNone/>
            </a:pPr>
            <a:r>
              <a:rPr lang="sv-SE" dirty="0"/>
              <a:t>                            </a:t>
            </a:r>
            <a:r>
              <a:rPr lang="sv-SE" dirty="0" smtClean="0"/>
              <a:t>             Carl Johan Westborg</a:t>
            </a:r>
            <a:endParaRPr lang="sv-SE" dirty="0"/>
          </a:p>
        </p:txBody>
      </p:sp>
    </p:spTree>
    <p:extLst>
      <p:ext uri="{BB962C8B-B14F-4D97-AF65-F5344CB8AC3E}">
        <p14:creationId xmlns:p14="http://schemas.microsoft.com/office/powerpoint/2010/main" xmlns="" val="311813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innehåll 5"/>
          <p:cNvSpPr>
            <a:spLocks noGrp="1"/>
          </p:cNvSpPr>
          <p:nvPr>
            <p:ph idx="1"/>
          </p:nvPr>
        </p:nvSpPr>
        <p:spPr>
          <a:xfrm>
            <a:off x="539552" y="1196752"/>
            <a:ext cx="7372672" cy="5059944"/>
          </a:xfrm>
        </p:spPr>
        <p:txBody>
          <a:bodyPr>
            <a:normAutofit fontScale="92500" lnSpcReduction="20000"/>
          </a:bodyPr>
          <a:lstStyle/>
          <a:p>
            <a:r>
              <a:rPr lang="sv-SE" sz="2400" b="1" dirty="0" smtClean="0">
                <a:latin typeface="Arial" pitchFamily="34" charset="0"/>
              </a:rPr>
              <a:t>Långvarig smärta (definierat som smärta &gt; 3 månader ) är vanlig </a:t>
            </a:r>
            <a:r>
              <a:rPr lang="sv-SE" sz="2400" b="1" dirty="0" err="1" smtClean="0">
                <a:latin typeface="Arial" pitchFamily="34" charset="0"/>
              </a:rPr>
              <a:t>sökorsak</a:t>
            </a:r>
            <a:r>
              <a:rPr lang="sv-SE" sz="2400" b="1" dirty="0" smtClean="0">
                <a:latin typeface="Arial" pitchFamily="34" charset="0"/>
              </a:rPr>
              <a:t> till primärvården.</a:t>
            </a:r>
          </a:p>
          <a:p>
            <a:r>
              <a:rPr lang="sv-SE" sz="2400" b="1" dirty="0" smtClean="0">
                <a:latin typeface="Arial" pitchFamily="34" charset="0"/>
              </a:rPr>
              <a:t>Handläggningen i primärvården upplevs ofta svår.</a:t>
            </a:r>
          </a:p>
          <a:p>
            <a:r>
              <a:rPr lang="sv-SE" sz="2400" b="1" dirty="0" smtClean="0">
                <a:latin typeface="Arial" pitchFamily="34" charset="0"/>
              </a:rPr>
              <a:t>Optimal handläggning: kräver noggrann diagnostik+ smärtanalys</a:t>
            </a:r>
          </a:p>
          <a:p>
            <a:r>
              <a:rPr lang="sv-SE" sz="2400" b="1" dirty="0" smtClean="0">
                <a:latin typeface="Arial" pitchFamily="34" charset="0"/>
              </a:rPr>
              <a:t>Smärtklassifikation har betydelse för val av rätt behandling. En diagnos säger inte nödvändigtvis något om smärtklassifikation.</a:t>
            </a:r>
          </a:p>
          <a:p>
            <a:pPr>
              <a:buNone/>
            </a:pPr>
            <a:endParaRPr lang="sv-SE" sz="2400" b="1" dirty="0" smtClean="0">
              <a:latin typeface="Arial" pitchFamily="34" charset="0"/>
            </a:endParaRPr>
          </a:p>
          <a:p>
            <a:r>
              <a:rPr lang="sv-SE" sz="2400" b="1" dirty="0" smtClean="0">
                <a:latin typeface="Arial" pitchFamily="34" charset="0"/>
              </a:rPr>
              <a:t> IASP: delar in smärttillstånd:</a:t>
            </a:r>
          </a:p>
          <a:p>
            <a:pPr lvl="6">
              <a:buFont typeface="Wingdings" pitchFamily="2" charset="2"/>
              <a:buChar char="q"/>
            </a:pPr>
            <a:r>
              <a:rPr lang="sv-SE" sz="2400" b="1" dirty="0" smtClean="0">
                <a:latin typeface="Arial" pitchFamily="34" charset="0"/>
              </a:rPr>
              <a:t> </a:t>
            </a:r>
            <a:r>
              <a:rPr lang="sv-SE" sz="2000" b="1" i="1" dirty="0" smtClean="0">
                <a:latin typeface="Arial" pitchFamily="34" charset="0"/>
              </a:rPr>
              <a:t>Nociceptiv</a:t>
            </a:r>
          </a:p>
          <a:p>
            <a:pPr lvl="6">
              <a:buFont typeface="Wingdings" pitchFamily="2" charset="2"/>
              <a:buChar char="q"/>
            </a:pPr>
            <a:r>
              <a:rPr lang="sv-SE" sz="2000" b="1" i="1" dirty="0" smtClean="0">
                <a:latin typeface="Arial" pitchFamily="34" charset="0"/>
              </a:rPr>
              <a:t> Neuropatisk</a:t>
            </a:r>
          </a:p>
          <a:p>
            <a:pPr marL="1600200" lvl="6" indent="0">
              <a:buNone/>
            </a:pPr>
            <a:r>
              <a:rPr lang="sv-SE" sz="2000" b="1" i="1" dirty="0" smtClean="0">
                <a:latin typeface="Arial" pitchFamily="34" charset="0"/>
              </a:rPr>
              <a:t>Inom den svenska smärtsjukvården används +</a:t>
            </a:r>
          </a:p>
          <a:p>
            <a:pPr lvl="6">
              <a:buFont typeface="Wingdings" pitchFamily="2" charset="2"/>
              <a:buChar char="q"/>
            </a:pPr>
            <a:r>
              <a:rPr lang="sv-SE" sz="2000" b="1" i="1" dirty="0" smtClean="0">
                <a:latin typeface="Arial" pitchFamily="34" charset="0"/>
              </a:rPr>
              <a:t> Psykogen</a:t>
            </a:r>
          </a:p>
          <a:p>
            <a:pPr lvl="6">
              <a:buFont typeface="Wingdings" pitchFamily="2" charset="2"/>
              <a:buChar char="q"/>
            </a:pPr>
            <a:r>
              <a:rPr lang="sv-SE" sz="2000" b="1" i="1" dirty="0" smtClean="0">
                <a:latin typeface="Arial" pitchFamily="34" charset="0"/>
              </a:rPr>
              <a:t> Idiopatisk</a:t>
            </a:r>
          </a:p>
          <a:p>
            <a:pPr lvl="6">
              <a:buFont typeface="Wingdings" pitchFamily="2" charset="2"/>
              <a:buChar char="q"/>
            </a:pPr>
            <a:r>
              <a:rPr lang="sv-SE" sz="2000" b="1" i="1" dirty="0" smtClean="0">
                <a:latin typeface="Arial" pitchFamily="34" charset="0"/>
              </a:rPr>
              <a:t> Blandad</a:t>
            </a:r>
          </a:p>
          <a:p>
            <a:endParaRPr lang="sv-SE" dirty="0"/>
          </a:p>
        </p:txBody>
      </p:sp>
      <p:sp>
        <p:nvSpPr>
          <p:cNvPr id="2" name="Rubrik 1"/>
          <p:cNvSpPr>
            <a:spLocks noGrp="1"/>
          </p:cNvSpPr>
          <p:nvPr>
            <p:ph type="title"/>
          </p:nvPr>
        </p:nvSpPr>
        <p:spPr>
          <a:xfrm>
            <a:off x="539552" y="274638"/>
            <a:ext cx="8147248" cy="994122"/>
          </a:xfrm>
        </p:spPr>
        <p:txBody>
          <a:bodyPr>
            <a:normAutofit/>
          </a:bodyPr>
          <a:lstStyle/>
          <a:p>
            <a:r>
              <a:rPr lang="sv-SE" sz="4000" dirty="0" smtClean="0">
                <a:solidFill>
                  <a:srgbClr val="C00000"/>
                </a:solidFill>
                <a:latin typeface="Arial" pitchFamily="34" charset="0"/>
              </a:rPr>
              <a:t>BAKGRUND</a:t>
            </a:r>
            <a:endParaRPr lang="sv-SE" sz="4000" dirty="0">
              <a:solidFill>
                <a:srgbClr val="C00000"/>
              </a:solidFill>
              <a:latin typeface="Arial" pitchFamily="34" charset="0"/>
            </a:endParaRPr>
          </a:p>
        </p:txBody>
      </p:sp>
    </p:spTree>
    <p:extLst>
      <p:ext uri="{BB962C8B-B14F-4D97-AF65-F5344CB8AC3E}">
        <p14:creationId xmlns:p14="http://schemas.microsoft.com/office/powerpoint/2010/main" xmlns="" val="3665585999"/>
      </p:ext>
    </p:extLst>
  </p:cSld>
  <p:clrMapOvr>
    <a:masterClrMapping/>
  </p:clrMapOvr>
  <p:transition spd="slow" advClick="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2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20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2000"/>
                                        <p:tgtEl>
                                          <p:spTgt spid="6">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
                                            <p:txEl>
                                              <p:pRg st="6" end="6"/>
                                            </p:txEl>
                                          </p:spTgt>
                                        </p:tgtEl>
                                        <p:attrNameLst>
                                          <p:attrName>style.visibility</p:attrName>
                                        </p:attrNameLst>
                                      </p:cBhvr>
                                      <p:to>
                                        <p:strVal val="visible"/>
                                      </p:to>
                                    </p:set>
                                    <p:animEffect transition="in" filter="fade">
                                      <p:cBhvr>
                                        <p:cTn id="30" dur="2000"/>
                                        <p:tgtEl>
                                          <p:spTgt spid="6">
                                            <p:txEl>
                                              <p:pRg st="6" end="6"/>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xEl>
                                              <p:pRg st="7" end="7"/>
                                            </p:txEl>
                                          </p:spTgt>
                                        </p:tgtEl>
                                        <p:attrNameLst>
                                          <p:attrName>style.visibility</p:attrName>
                                        </p:attrNameLst>
                                      </p:cBhvr>
                                      <p:to>
                                        <p:strVal val="visible"/>
                                      </p:to>
                                    </p:set>
                                    <p:animEffect transition="in" filter="fade">
                                      <p:cBhvr>
                                        <p:cTn id="33" dur="2000"/>
                                        <p:tgtEl>
                                          <p:spTgt spid="6">
                                            <p:txEl>
                                              <p:pRg st="7" end="7"/>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
                                            <p:txEl>
                                              <p:pRg st="8" end="8"/>
                                            </p:txEl>
                                          </p:spTgt>
                                        </p:tgtEl>
                                        <p:attrNameLst>
                                          <p:attrName>style.visibility</p:attrName>
                                        </p:attrNameLst>
                                      </p:cBhvr>
                                      <p:to>
                                        <p:strVal val="visible"/>
                                      </p:to>
                                    </p:set>
                                    <p:animEffect transition="in" filter="fade">
                                      <p:cBhvr>
                                        <p:cTn id="36" dur="2000"/>
                                        <p:tgtEl>
                                          <p:spTgt spid="6">
                                            <p:txEl>
                                              <p:pRg st="8" end="8"/>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6">
                                            <p:txEl>
                                              <p:pRg st="9" end="9"/>
                                            </p:txEl>
                                          </p:spTgt>
                                        </p:tgtEl>
                                        <p:attrNameLst>
                                          <p:attrName>style.visibility</p:attrName>
                                        </p:attrNameLst>
                                      </p:cBhvr>
                                      <p:to>
                                        <p:strVal val="visible"/>
                                      </p:to>
                                    </p:set>
                                    <p:animEffect transition="in" filter="fade">
                                      <p:cBhvr>
                                        <p:cTn id="39" dur="2000"/>
                                        <p:tgtEl>
                                          <p:spTgt spid="6">
                                            <p:txEl>
                                              <p:pRg st="9" end="9"/>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6">
                                            <p:txEl>
                                              <p:pRg st="10" end="10"/>
                                            </p:txEl>
                                          </p:spTgt>
                                        </p:tgtEl>
                                        <p:attrNameLst>
                                          <p:attrName>style.visibility</p:attrName>
                                        </p:attrNameLst>
                                      </p:cBhvr>
                                      <p:to>
                                        <p:strVal val="visible"/>
                                      </p:to>
                                    </p:set>
                                    <p:animEffect transition="in" filter="fade">
                                      <p:cBhvr>
                                        <p:cTn id="42" dur="2000"/>
                                        <p:tgtEl>
                                          <p:spTgt spid="6">
                                            <p:txEl>
                                              <p:pRg st="10" end="10"/>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6">
                                            <p:txEl>
                                              <p:pRg st="11" end="11"/>
                                            </p:txEl>
                                          </p:spTgt>
                                        </p:tgtEl>
                                        <p:attrNameLst>
                                          <p:attrName>style.visibility</p:attrName>
                                        </p:attrNameLst>
                                      </p:cBhvr>
                                      <p:to>
                                        <p:strVal val="visible"/>
                                      </p:to>
                                    </p:set>
                                    <p:animEffect transition="in" filter="fade">
                                      <p:cBhvr>
                                        <p:cTn id="45" dur="20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457200" y="1628799"/>
            <a:ext cx="8229600" cy="4752529"/>
          </a:xfrm>
        </p:spPr>
        <p:txBody>
          <a:bodyPr>
            <a:normAutofit lnSpcReduction="10000"/>
          </a:bodyPr>
          <a:lstStyle/>
          <a:p>
            <a:endParaRPr lang="sv-SE" b="1" dirty="0" smtClean="0">
              <a:latin typeface="Arial" pitchFamily="34" charset="0"/>
            </a:endParaRPr>
          </a:p>
          <a:p>
            <a:r>
              <a:rPr lang="sv-SE" b="1" dirty="0" smtClean="0">
                <a:latin typeface="Arial" pitchFamily="34" charset="0"/>
              </a:rPr>
              <a:t>Läkemedelsbehandling : Endast ett fåtal preparatgrupper  har utvecklats i syfte att specifik behandla långvarig smärttillstånd.</a:t>
            </a:r>
          </a:p>
          <a:p>
            <a:pPr>
              <a:buNone/>
            </a:pPr>
            <a:r>
              <a:rPr lang="sv-SE" b="1" dirty="0" smtClean="0">
                <a:latin typeface="Arial" pitchFamily="34" charset="0"/>
              </a:rPr>
              <a:t>    </a:t>
            </a:r>
          </a:p>
          <a:p>
            <a:r>
              <a:rPr lang="sv-SE" b="1" dirty="0" smtClean="0">
                <a:solidFill>
                  <a:srgbClr val="00B050"/>
                </a:solidFill>
                <a:latin typeface="Arial" pitchFamily="34" charset="0"/>
              </a:rPr>
              <a:t>Kloka Listan 2013 </a:t>
            </a:r>
            <a:r>
              <a:rPr lang="sv-SE" b="1" dirty="0" smtClean="0">
                <a:latin typeface="Arial" pitchFamily="34" charset="0"/>
              </a:rPr>
              <a:t>rekommenderar:</a:t>
            </a:r>
          </a:p>
          <a:p>
            <a:pPr>
              <a:buNone/>
            </a:pPr>
            <a:r>
              <a:rPr lang="sv-SE" b="1" dirty="0" smtClean="0">
                <a:latin typeface="Arial" pitchFamily="34" charset="0"/>
              </a:rPr>
              <a:t>		- Nociceptiv     </a:t>
            </a:r>
            <a:r>
              <a:rPr lang="sv-SE" b="1" dirty="0" smtClean="0">
                <a:latin typeface="Arial" pitchFamily="34" charset="0"/>
                <a:sym typeface="Wingdings" pitchFamily="2" charset="2"/>
              </a:rPr>
              <a:t> </a:t>
            </a:r>
            <a:r>
              <a:rPr lang="sv-SE" b="1" dirty="0" smtClean="0">
                <a:latin typeface="Arial" pitchFamily="34" charset="0"/>
              </a:rPr>
              <a:t> </a:t>
            </a:r>
            <a:r>
              <a:rPr lang="sv-SE" b="1" dirty="0" err="1" smtClean="0">
                <a:latin typeface="Arial" pitchFamily="34" charset="0"/>
              </a:rPr>
              <a:t>Parecetamol</a:t>
            </a:r>
            <a:r>
              <a:rPr lang="sv-SE" b="1" dirty="0" smtClean="0">
                <a:latin typeface="Arial" pitchFamily="34" charset="0"/>
              </a:rPr>
              <a:t>, NSAIDS, 				</a:t>
            </a:r>
            <a:r>
              <a:rPr lang="sv-SE" b="1" dirty="0" err="1" smtClean="0">
                <a:latin typeface="Arial" pitchFamily="34" charset="0"/>
              </a:rPr>
              <a:t>opoider</a:t>
            </a:r>
            <a:endParaRPr lang="sv-SE" b="1" dirty="0" smtClean="0">
              <a:latin typeface="Arial" pitchFamily="34" charset="0"/>
            </a:endParaRPr>
          </a:p>
          <a:p>
            <a:pPr>
              <a:buNone/>
            </a:pPr>
            <a:r>
              <a:rPr lang="sv-SE" b="1" dirty="0" smtClean="0">
                <a:latin typeface="Arial" pitchFamily="34" charset="0"/>
              </a:rPr>
              <a:t>         - Neuropatisk  </a:t>
            </a:r>
            <a:r>
              <a:rPr lang="sv-SE" b="1" dirty="0" smtClean="0">
                <a:latin typeface="Arial" pitchFamily="34" charset="0"/>
                <a:sym typeface="Wingdings" pitchFamily="2" charset="2"/>
              </a:rPr>
              <a:t>  </a:t>
            </a:r>
            <a:r>
              <a:rPr lang="sv-SE" b="1" dirty="0" err="1" smtClean="0">
                <a:latin typeface="Arial" pitchFamily="34" charset="0"/>
                <a:sym typeface="Wingdings" pitchFamily="2" charset="2"/>
              </a:rPr>
              <a:t>Amitriptylin</a:t>
            </a:r>
            <a:r>
              <a:rPr lang="sv-SE" b="1" dirty="0" smtClean="0">
                <a:latin typeface="Arial" pitchFamily="34" charset="0"/>
                <a:sym typeface="Wingdings" pitchFamily="2" charset="2"/>
              </a:rPr>
              <a:t>, </a:t>
            </a:r>
            <a:r>
              <a:rPr lang="sv-SE" b="1" dirty="0" err="1" smtClean="0">
                <a:latin typeface="Arial" pitchFamily="34" charset="0"/>
                <a:sym typeface="Wingdings" pitchFamily="2" charset="2"/>
              </a:rPr>
              <a:t>Gabapentin</a:t>
            </a:r>
            <a:r>
              <a:rPr lang="sv-SE" b="1" dirty="0" smtClean="0">
                <a:latin typeface="Arial" pitchFamily="34" charset="0"/>
                <a:sym typeface="Wingdings" pitchFamily="2" charset="2"/>
              </a:rPr>
              <a:t> 		                   och </a:t>
            </a:r>
            <a:r>
              <a:rPr lang="sv-SE" b="1" dirty="0" err="1" smtClean="0">
                <a:latin typeface="Arial" pitchFamily="34" charset="0"/>
                <a:sym typeface="Wingdings" pitchFamily="2" charset="2"/>
              </a:rPr>
              <a:t>Karbamazepin</a:t>
            </a:r>
            <a:r>
              <a:rPr lang="sv-SE" b="1" dirty="0" smtClean="0">
                <a:latin typeface="Arial" pitchFamily="34" charset="0"/>
                <a:sym typeface="Wingdings" pitchFamily="2" charset="2"/>
              </a:rPr>
              <a:t>		</a:t>
            </a:r>
            <a:endParaRPr lang="sv-SE" b="1" dirty="0" smtClean="0">
              <a:latin typeface="Arial" pitchFamily="34" charset="0"/>
            </a:endParaRPr>
          </a:p>
          <a:p>
            <a:endParaRPr lang="sv-SE" dirty="0"/>
          </a:p>
        </p:txBody>
      </p:sp>
      <p:sp>
        <p:nvSpPr>
          <p:cNvPr id="3" name="Rubrik 2"/>
          <p:cNvSpPr>
            <a:spLocks noGrp="1"/>
          </p:cNvSpPr>
          <p:nvPr>
            <p:ph type="title"/>
          </p:nvPr>
        </p:nvSpPr>
        <p:spPr/>
        <p:txBody>
          <a:bodyPr>
            <a:normAutofit/>
          </a:bodyPr>
          <a:lstStyle/>
          <a:p>
            <a:r>
              <a:rPr lang="sv-SE" sz="4000" dirty="0" smtClean="0">
                <a:solidFill>
                  <a:srgbClr val="C00000"/>
                </a:solidFill>
                <a:latin typeface="Arial" pitchFamily="34" charset="0"/>
              </a:rPr>
              <a:t>BAKGRUND  …..forts</a:t>
            </a:r>
            <a:endParaRPr lang="sv-SE" sz="4000" dirty="0">
              <a:solidFill>
                <a:srgbClr val="C00000"/>
              </a:solidFill>
              <a:latin typeface="Arial" pitchFamily="34" charset="0"/>
            </a:endParaRPr>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lstStyle/>
          <a:p>
            <a:pPr marL="109728" indent="0">
              <a:buNone/>
            </a:pPr>
            <a:r>
              <a:rPr lang="sv-SE" b="1" dirty="0">
                <a:latin typeface="Arial" pitchFamily="34" charset="0"/>
              </a:rPr>
              <a:t>	</a:t>
            </a:r>
            <a:endParaRPr lang="sv-SE" b="1" dirty="0" smtClean="0">
              <a:latin typeface="Arial" pitchFamily="34" charset="0"/>
            </a:endParaRPr>
          </a:p>
          <a:p>
            <a:r>
              <a:rPr lang="sv-SE" b="1" dirty="0" smtClean="0">
                <a:latin typeface="Arial" pitchFamily="34" charset="0"/>
              </a:rPr>
              <a:t>Bedömning </a:t>
            </a:r>
            <a:r>
              <a:rPr lang="sv-SE" b="1" dirty="0">
                <a:latin typeface="Arial" pitchFamily="34" charset="0"/>
              </a:rPr>
              <a:t>utifrån smärtklassifikation sällan görs. Om detta stämmer kan valet av smärtläkemedel påverkas negativt.</a:t>
            </a:r>
          </a:p>
          <a:p>
            <a:endParaRPr lang="sv-SE" dirty="0"/>
          </a:p>
        </p:txBody>
      </p:sp>
      <p:sp>
        <p:nvSpPr>
          <p:cNvPr id="3" name="Rubrik 2"/>
          <p:cNvSpPr>
            <a:spLocks noGrp="1"/>
          </p:cNvSpPr>
          <p:nvPr>
            <p:ph type="title"/>
          </p:nvPr>
        </p:nvSpPr>
        <p:spPr/>
        <p:txBody>
          <a:bodyPr/>
          <a:lstStyle/>
          <a:p>
            <a:r>
              <a:rPr lang="sv-SE" dirty="0">
                <a:solidFill>
                  <a:srgbClr val="0070C0"/>
                </a:solidFill>
                <a:latin typeface="Arial" pitchFamily="34" charset="0"/>
              </a:rPr>
              <a:t>Hypotes</a:t>
            </a:r>
            <a:r>
              <a:rPr lang="sv-SE" dirty="0">
                <a:latin typeface="Arial" pitchFamily="34" charset="0"/>
              </a:rPr>
              <a:t>: </a:t>
            </a:r>
            <a:endParaRPr lang="sv-SE" dirty="0"/>
          </a:p>
        </p:txBody>
      </p:sp>
    </p:spTree>
    <p:extLst>
      <p:ext uri="{BB962C8B-B14F-4D97-AF65-F5344CB8AC3E}">
        <p14:creationId xmlns:p14="http://schemas.microsoft.com/office/powerpoint/2010/main" xmlns="" val="514152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57200" y="1628800"/>
            <a:ext cx="8229600" cy="3312368"/>
          </a:xfrm>
        </p:spPr>
        <p:txBody>
          <a:bodyPr>
            <a:normAutofit/>
          </a:bodyPr>
          <a:lstStyle/>
          <a:p>
            <a:pPr>
              <a:buNone/>
            </a:pPr>
            <a:endParaRPr lang="sv-SE" sz="3200" dirty="0" smtClean="0">
              <a:latin typeface="Arial" pitchFamily="34" charset="0"/>
            </a:endParaRPr>
          </a:p>
          <a:p>
            <a:pPr>
              <a:buFont typeface="Wingdings" pitchFamily="2" charset="2"/>
              <a:buChar char="q"/>
            </a:pPr>
            <a:r>
              <a:rPr lang="sv-SE" sz="3200" dirty="0" smtClean="0">
                <a:latin typeface="Arial" pitchFamily="34" charset="0"/>
              </a:rPr>
              <a:t> Att utreda handläggning av patienter med  långvarig smärta avseende smärtklassifikation och val av läkemedesbehandling </a:t>
            </a:r>
            <a:endParaRPr lang="sv-SE" sz="3200" dirty="0">
              <a:latin typeface="Arial" pitchFamily="34" charset="0"/>
            </a:endParaRPr>
          </a:p>
        </p:txBody>
      </p:sp>
      <p:sp>
        <p:nvSpPr>
          <p:cNvPr id="2" name="Rubrik 1"/>
          <p:cNvSpPr>
            <a:spLocks noGrp="1"/>
          </p:cNvSpPr>
          <p:nvPr>
            <p:ph type="title"/>
          </p:nvPr>
        </p:nvSpPr>
        <p:spPr/>
        <p:txBody>
          <a:bodyPr>
            <a:normAutofit/>
          </a:bodyPr>
          <a:lstStyle/>
          <a:p>
            <a:r>
              <a:rPr lang="sv-SE" sz="4000" dirty="0" smtClean="0">
                <a:solidFill>
                  <a:srgbClr val="C00000"/>
                </a:solidFill>
                <a:latin typeface="Arial" pitchFamily="34" charset="0"/>
              </a:rPr>
              <a:t>SYFTE</a:t>
            </a:r>
            <a:endParaRPr lang="sv-SE" sz="4000" dirty="0">
              <a:solidFill>
                <a:srgbClr val="C00000"/>
              </a:solidFill>
              <a:latin typeface="Arial" pitchFamily="34" charset="0"/>
            </a:endParaRPr>
          </a:p>
        </p:txBody>
      </p:sp>
    </p:spTree>
    <p:extLst>
      <p:ext uri="{BB962C8B-B14F-4D97-AF65-F5344CB8AC3E}">
        <p14:creationId xmlns:p14="http://schemas.microsoft.com/office/powerpoint/2010/main" xmlns="" val="2221942470"/>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solidFill>
                  <a:srgbClr val="C00000"/>
                </a:solidFill>
                <a:latin typeface="Arial" pitchFamily="34" charset="0"/>
              </a:rPr>
              <a:t>Frågeställningar</a:t>
            </a:r>
            <a:endParaRPr lang="sv-SE" dirty="0">
              <a:solidFill>
                <a:srgbClr val="C00000"/>
              </a:solidFill>
              <a:latin typeface="Arial" pitchFamily="34" charset="0"/>
            </a:endParaRPr>
          </a:p>
        </p:txBody>
      </p:sp>
      <p:sp>
        <p:nvSpPr>
          <p:cNvPr id="91" name="Platshållare för innehåll 90"/>
          <p:cNvSpPr>
            <a:spLocks noGrp="1"/>
          </p:cNvSpPr>
          <p:nvPr>
            <p:ph idx="1"/>
          </p:nvPr>
        </p:nvSpPr>
        <p:spPr>
          <a:xfrm>
            <a:off x="457200" y="1481328"/>
            <a:ext cx="8147248" cy="4395944"/>
          </a:xfrm>
          <a:ln>
            <a:solidFill>
              <a:srgbClr val="00B0F0"/>
            </a:solidFill>
          </a:ln>
        </p:spPr>
        <p:txBody>
          <a:bodyPr>
            <a:normAutofit fontScale="85000" lnSpcReduction="20000"/>
          </a:bodyPr>
          <a:lstStyle/>
          <a:p>
            <a:pPr marL="624078" indent="-514350">
              <a:buFont typeface="+mj-lt"/>
              <a:buAutoNum type="arabicPeriod"/>
            </a:pPr>
            <a:r>
              <a:rPr lang="sv-SE" sz="2690" b="1" dirty="0" smtClean="0">
                <a:latin typeface="Arial" pitchFamily="34" charset="0"/>
              </a:rPr>
              <a:t>I hur stor andel journaler finns smärtklassifikation angiven </a:t>
            </a:r>
            <a:r>
              <a:rPr lang="sv-SE" sz="2600" b="1" dirty="0" smtClean="0">
                <a:latin typeface="Arial" pitchFamily="34" charset="0"/>
              </a:rPr>
              <a:t>(</a:t>
            </a:r>
            <a:r>
              <a:rPr lang="sv-SE" sz="2400" b="1" dirty="0" err="1" smtClean="0">
                <a:solidFill>
                  <a:srgbClr val="FF0000"/>
                </a:solidFill>
                <a:latin typeface="Arial" pitchFamily="34" charset="0"/>
              </a:rPr>
              <a:t>Nociceptiv-,neuropatisk-,psykogen-,idiopatisk-</a:t>
            </a:r>
            <a:r>
              <a:rPr lang="sv-SE" sz="2400" b="1" dirty="0" smtClean="0">
                <a:solidFill>
                  <a:srgbClr val="FF0000"/>
                </a:solidFill>
                <a:latin typeface="Arial" pitchFamily="34" charset="0"/>
              </a:rPr>
              <a:t> och/eller blandsmärta)?</a:t>
            </a:r>
          </a:p>
          <a:p>
            <a:pPr marL="624078" indent="-514350">
              <a:buFont typeface="+mj-lt"/>
              <a:buAutoNum type="arabicPeriod"/>
            </a:pPr>
            <a:r>
              <a:rPr lang="sv-SE" sz="2690" b="1" dirty="0" smtClean="0">
                <a:latin typeface="Arial" pitchFamily="34" charset="0"/>
              </a:rPr>
              <a:t>Hur stor andel i respektive ålderskategori ≤65 år &gt; 65 år och i respektive smärtklassifikationsgrupp behandlas med</a:t>
            </a:r>
          </a:p>
          <a:p>
            <a:pPr marL="624078" indent="-514350">
              <a:buNone/>
            </a:pPr>
            <a:r>
              <a:rPr lang="sv-SE" sz="2000" i="1" dirty="0" smtClean="0">
                <a:solidFill>
                  <a:srgbClr val="C00000"/>
                </a:solidFill>
                <a:latin typeface="Arial" pitchFamily="34" charset="0"/>
              </a:rPr>
              <a:t>			- </a:t>
            </a:r>
            <a:r>
              <a:rPr lang="sv-SE" sz="2000" i="1" dirty="0" err="1" smtClean="0">
                <a:solidFill>
                  <a:srgbClr val="C00000"/>
                </a:solidFill>
                <a:latin typeface="Arial" pitchFamily="34" charset="0"/>
              </a:rPr>
              <a:t>Opioider</a:t>
            </a:r>
            <a:endParaRPr lang="sv-SE" sz="2000" i="1" dirty="0" smtClean="0">
              <a:solidFill>
                <a:srgbClr val="C00000"/>
              </a:solidFill>
              <a:latin typeface="Arial" pitchFamily="34" charset="0"/>
            </a:endParaRPr>
          </a:p>
          <a:p>
            <a:pPr marL="624078" indent="-514350">
              <a:buNone/>
            </a:pPr>
            <a:r>
              <a:rPr lang="sv-SE" sz="2000" i="1" dirty="0" smtClean="0">
                <a:solidFill>
                  <a:srgbClr val="C00000"/>
                </a:solidFill>
                <a:latin typeface="Arial" pitchFamily="34" charset="0"/>
              </a:rPr>
              <a:t>			- NSAID</a:t>
            </a:r>
          </a:p>
          <a:p>
            <a:pPr marL="624078" indent="-514350">
              <a:buNone/>
            </a:pPr>
            <a:r>
              <a:rPr lang="sv-SE" sz="2000" i="1" dirty="0" smtClean="0">
                <a:solidFill>
                  <a:srgbClr val="C00000"/>
                </a:solidFill>
                <a:latin typeface="Arial" pitchFamily="34" charset="0"/>
              </a:rPr>
              <a:t>			- </a:t>
            </a:r>
            <a:r>
              <a:rPr lang="sv-SE" sz="2000" i="1" dirty="0" err="1" smtClean="0">
                <a:solidFill>
                  <a:srgbClr val="C00000"/>
                </a:solidFill>
                <a:latin typeface="Arial" pitchFamily="34" charset="0"/>
              </a:rPr>
              <a:t>Paracetamol</a:t>
            </a:r>
            <a:endParaRPr lang="sv-SE" sz="2000" i="1" dirty="0" smtClean="0">
              <a:solidFill>
                <a:srgbClr val="C00000"/>
              </a:solidFill>
              <a:latin typeface="Arial" pitchFamily="34" charset="0"/>
            </a:endParaRPr>
          </a:p>
          <a:p>
            <a:pPr marL="624078" indent="-514350">
              <a:buNone/>
            </a:pPr>
            <a:r>
              <a:rPr lang="sv-SE" sz="2000" i="1" dirty="0" smtClean="0">
                <a:solidFill>
                  <a:srgbClr val="C00000"/>
                </a:solidFill>
                <a:latin typeface="Arial" pitchFamily="34" charset="0"/>
              </a:rPr>
              <a:t>			- antidepressiva</a:t>
            </a:r>
          </a:p>
          <a:p>
            <a:pPr marL="624078" indent="-514350">
              <a:buNone/>
            </a:pPr>
            <a:r>
              <a:rPr lang="sv-SE" sz="2000" i="1" dirty="0" smtClean="0">
                <a:solidFill>
                  <a:srgbClr val="C00000"/>
                </a:solidFill>
                <a:latin typeface="Arial" pitchFamily="34" charset="0"/>
              </a:rPr>
              <a:t>			- antiepileptika</a:t>
            </a:r>
          </a:p>
          <a:p>
            <a:pPr marL="624078" indent="-514350">
              <a:buNone/>
            </a:pPr>
            <a:r>
              <a:rPr lang="sv-SE" sz="2000" i="1" dirty="0" smtClean="0">
                <a:solidFill>
                  <a:srgbClr val="C00000"/>
                </a:solidFill>
                <a:latin typeface="Arial" pitchFamily="34" charset="0"/>
              </a:rPr>
              <a:t>			- Kombinerade preparat</a:t>
            </a:r>
          </a:p>
          <a:p>
            <a:pPr marL="624078" indent="-514350">
              <a:buNone/>
            </a:pPr>
            <a:r>
              <a:rPr lang="sv-SE" sz="2000" i="1" dirty="0" smtClean="0">
                <a:solidFill>
                  <a:srgbClr val="00B0F0"/>
                </a:solidFill>
                <a:latin typeface="Arial" pitchFamily="34" charset="0"/>
              </a:rPr>
              <a:t>3.     </a:t>
            </a:r>
            <a:r>
              <a:rPr lang="sv-SE" b="1" dirty="0" smtClean="0">
                <a:latin typeface="Arial" pitchFamily="34" charset="0"/>
              </a:rPr>
              <a:t>Skiljer sig förekomsten av behandling med </a:t>
            </a:r>
            <a:r>
              <a:rPr lang="sv-SE" b="1" dirty="0" err="1" smtClean="0">
                <a:latin typeface="Arial" pitchFamily="34" charset="0"/>
              </a:rPr>
              <a:t>opioider</a:t>
            </a:r>
            <a:r>
              <a:rPr lang="sv-SE" b="1" dirty="0" smtClean="0">
                <a:latin typeface="Arial" pitchFamily="34" charset="0"/>
              </a:rPr>
              <a:t> mellan olika ålderskategorier samt mellan olika smärtklassifikationsgrupper?</a:t>
            </a:r>
          </a:p>
          <a:p>
            <a:pPr marL="624078" indent="-514350">
              <a:buFont typeface="+mj-lt"/>
              <a:buAutoNum type="arabicPeriod"/>
            </a:pPr>
            <a:endParaRPr lang="sv-SE" sz="2000" i="1" dirty="0" smtClean="0">
              <a:solidFill>
                <a:srgbClr val="C00000"/>
              </a:solidFill>
              <a:latin typeface="Arial" pitchFamily="34" charset="0"/>
            </a:endParaRPr>
          </a:p>
          <a:p>
            <a:pPr marL="624078" indent="-514350">
              <a:buNone/>
            </a:pPr>
            <a:endParaRPr lang="sv-SE" dirty="0" smtClean="0"/>
          </a:p>
          <a:p>
            <a:pPr marL="624078" indent="-514350">
              <a:buNone/>
            </a:pPr>
            <a:endParaRPr lang="sv-SE" dirty="0" smtClean="0"/>
          </a:p>
          <a:p>
            <a:pPr marL="1858518" lvl="5" indent="-514350">
              <a:buFont typeface="+mj-lt"/>
              <a:buAutoNum type="arabicPeriod"/>
            </a:pPr>
            <a:endParaRPr lang="sv-SE" dirty="0" smtClean="0"/>
          </a:p>
          <a:p>
            <a:endParaRPr lang="sv-SE" dirty="0"/>
          </a:p>
        </p:txBody>
      </p:sp>
    </p:spTree>
    <p:extLst>
      <p:ext uri="{BB962C8B-B14F-4D97-AF65-F5344CB8AC3E}">
        <p14:creationId xmlns:p14="http://schemas.microsoft.com/office/powerpoint/2010/main" xmlns="" val="360149666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
                                            <p:bg/>
                                          </p:spTgt>
                                        </p:tgtEl>
                                        <p:attrNameLst>
                                          <p:attrName>style.visibility</p:attrName>
                                        </p:attrNameLst>
                                      </p:cBhvr>
                                      <p:to>
                                        <p:strVal val="visible"/>
                                      </p:to>
                                    </p:set>
                                    <p:anim calcmode="lin" valueType="num">
                                      <p:cBhvr additive="base">
                                        <p:cTn id="7" dur="500" fill="hold"/>
                                        <p:tgtEl>
                                          <p:spTgt spid="91">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1">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1">
                                            <p:txEl>
                                              <p:pRg st="0" end="0"/>
                                            </p:txEl>
                                          </p:spTgt>
                                        </p:tgtEl>
                                        <p:attrNameLst>
                                          <p:attrName>style.visibility</p:attrName>
                                        </p:attrNameLst>
                                      </p:cBhvr>
                                      <p:to>
                                        <p:strVal val="visible"/>
                                      </p:to>
                                    </p:set>
                                    <p:anim calcmode="lin" valueType="num">
                                      <p:cBhvr additive="base">
                                        <p:cTn id="13" dur="500" fill="hold"/>
                                        <p:tgtEl>
                                          <p:spTgt spid="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1">
                                            <p:txEl>
                                              <p:pRg st="1" end="1"/>
                                            </p:txEl>
                                          </p:spTgt>
                                        </p:tgtEl>
                                        <p:attrNameLst>
                                          <p:attrName>style.visibility</p:attrName>
                                        </p:attrNameLst>
                                      </p:cBhvr>
                                      <p:to>
                                        <p:strVal val="visible"/>
                                      </p:to>
                                    </p:set>
                                    <p:anim calcmode="lin" valueType="num">
                                      <p:cBhvr additive="base">
                                        <p:cTn id="19" dur="500" fill="hold"/>
                                        <p:tgtEl>
                                          <p:spTgt spid="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1">
                                            <p:txEl>
                                              <p:pRg st="2" end="2"/>
                                            </p:txEl>
                                          </p:spTgt>
                                        </p:tgtEl>
                                        <p:attrNameLst>
                                          <p:attrName>style.visibility</p:attrName>
                                        </p:attrNameLst>
                                      </p:cBhvr>
                                      <p:to>
                                        <p:strVal val="visible"/>
                                      </p:to>
                                    </p:set>
                                    <p:anim calcmode="lin" valueType="num">
                                      <p:cBhvr additive="base">
                                        <p:cTn id="25" dur="500" fill="hold"/>
                                        <p:tgtEl>
                                          <p:spTgt spid="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1">
                                            <p:txEl>
                                              <p:pRg st="3" end="3"/>
                                            </p:txEl>
                                          </p:spTgt>
                                        </p:tgtEl>
                                        <p:attrNameLst>
                                          <p:attrName>style.visibility</p:attrName>
                                        </p:attrNameLst>
                                      </p:cBhvr>
                                      <p:to>
                                        <p:strVal val="visible"/>
                                      </p:to>
                                    </p:set>
                                    <p:anim calcmode="lin" valueType="num">
                                      <p:cBhvr additive="base">
                                        <p:cTn id="31" dur="500" fill="hold"/>
                                        <p:tgtEl>
                                          <p:spTgt spid="9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1">
                                            <p:txEl>
                                              <p:pRg st="4" end="4"/>
                                            </p:txEl>
                                          </p:spTgt>
                                        </p:tgtEl>
                                        <p:attrNameLst>
                                          <p:attrName>style.visibility</p:attrName>
                                        </p:attrNameLst>
                                      </p:cBhvr>
                                      <p:to>
                                        <p:strVal val="visible"/>
                                      </p:to>
                                    </p:set>
                                    <p:anim calcmode="lin" valueType="num">
                                      <p:cBhvr additive="base">
                                        <p:cTn id="37" dur="500" fill="hold"/>
                                        <p:tgtEl>
                                          <p:spTgt spid="9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1">
                                            <p:txEl>
                                              <p:pRg st="5" end="5"/>
                                            </p:txEl>
                                          </p:spTgt>
                                        </p:tgtEl>
                                        <p:attrNameLst>
                                          <p:attrName>style.visibility</p:attrName>
                                        </p:attrNameLst>
                                      </p:cBhvr>
                                      <p:to>
                                        <p:strVal val="visible"/>
                                      </p:to>
                                    </p:set>
                                    <p:anim calcmode="lin" valueType="num">
                                      <p:cBhvr additive="base">
                                        <p:cTn id="43" dur="500" fill="hold"/>
                                        <p:tgtEl>
                                          <p:spTgt spid="9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1">
                                            <p:txEl>
                                              <p:pRg st="6" end="6"/>
                                            </p:txEl>
                                          </p:spTgt>
                                        </p:tgtEl>
                                        <p:attrNameLst>
                                          <p:attrName>style.visibility</p:attrName>
                                        </p:attrNameLst>
                                      </p:cBhvr>
                                      <p:to>
                                        <p:strVal val="visible"/>
                                      </p:to>
                                    </p:set>
                                    <p:anim calcmode="lin" valueType="num">
                                      <p:cBhvr additive="base">
                                        <p:cTn id="49" dur="500" fill="hold"/>
                                        <p:tgtEl>
                                          <p:spTgt spid="91">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1">
                                            <p:txEl>
                                              <p:pRg st="7" end="7"/>
                                            </p:txEl>
                                          </p:spTgt>
                                        </p:tgtEl>
                                        <p:attrNameLst>
                                          <p:attrName>style.visibility</p:attrName>
                                        </p:attrNameLst>
                                      </p:cBhvr>
                                      <p:to>
                                        <p:strVal val="visible"/>
                                      </p:to>
                                    </p:set>
                                    <p:anim calcmode="lin" valueType="num">
                                      <p:cBhvr additive="base">
                                        <p:cTn id="55" dur="500" fill="hold"/>
                                        <p:tgtEl>
                                          <p:spTgt spid="91">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1">
                                            <p:txEl>
                                              <p:pRg st="8" end="8"/>
                                            </p:txEl>
                                          </p:spTgt>
                                        </p:tgtEl>
                                        <p:attrNameLst>
                                          <p:attrName>style.visibility</p:attrName>
                                        </p:attrNameLst>
                                      </p:cBhvr>
                                      <p:to>
                                        <p:strVal val="visible"/>
                                      </p:to>
                                    </p:set>
                                    <p:anim calcmode="lin" valueType="num">
                                      <p:cBhvr additive="base">
                                        <p:cTn id="61" dur="500" fill="hold"/>
                                        <p:tgtEl>
                                          <p:spTgt spid="91">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457200" y="273050"/>
            <a:ext cx="8229600" cy="563662"/>
          </a:xfrm>
        </p:spPr>
        <p:txBody>
          <a:bodyPr>
            <a:normAutofit fontScale="90000"/>
          </a:bodyPr>
          <a:lstStyle/>
          <a:p>
            <a:r>
              <a:rPr lang="sv-SE" sz="4400" dirty="0" smtClean="0">
                <a:solidFill>
                  <a:srgbClr val="C00000"/>
                </a:solidFill>
                <a:latin typeface="Arial" pitchFamily="34" charset="0"/>
                <a:cs typeface="Arial" pitchFamily="34" charset="0"/>
              </a:rPr>
              <a:t>MATERIAL </a:t>
            </a:r>
            <a:r>
              <a:rPr lang="sv-SE" sz="4000" dirty="0" smtClean="0">
                <a:solidFill>
                  <a:srgbClr val="C00000"/>
                </a:solidFill>
                <a:latin typeface="Arial" pitchFamily="34" charset="0"/>
                <a:cs typeface="Arial" pitchFamily="34" charset="0"/>
              </a:rPr>
              <a:t>OCH METOD</a:t>
            </a:r>
            <a:endParaRPr lang="sv-SE" dirty="0"/>
          </a:p>
        </p:txBody>
      </p:sp>
      <p:sp>
        <p:nvSpPr>
          <p:cNvPr id="5" name="Platshållare för text 4"/>
          <p:cNvSpPr>
            <a:spLocks noGrp="1"/>
          </p:cNvSpPr>
          <p:nvPr>
            <p:ph type="body" idx="1"/>
          </p:nvPr>
        </p:nvSpPr>
        <p:spPr>
          <a:xfrm>
            <a:off x="683568" y="1052736"/>
            <a:ext cx="8136904" cy="1512168"/>
          </a:xfrm>
        </p:spPr>
        <p:txBody>
          <a:bodyPr>
            <a:normAutofit fontScale="85000" lnSpcReduction="10000"/>
          </a:bodyPr>
          <a:lstStyle/>
          <a:p>
            <a:endParaRPr lang="sv-SE" b="1" dirty="0" smtClean="0">
              <a:latin typeface="Arial" pitchFamily="34" charset="0"/>
            </a:endParaRPr>
          </a:p>
          <a:p>
            <a:endParaRPr lang="sv-SE" b="1" dirty="0" smtClean="0">
              <a:latin typeface="Arial" pitchFamily="34" charset="0"/>
            </a:endParaRPr>
          </a:p>
          <a:p>
            <a:endParaRPr lang="sv-SE" b="1" dirty="0" smtClean="0">
              <a:latin typeface="Arial" pitchFamily="34" charset="0"/>
            </a:endParaRPr>
          </a:p>
          <a:p>
            <a:pPr>
              <a:buFontTx/>
              <a:buChar char="-"/>
            </a:pPr>
            <a:r>
              <a:rPr lang="sv-SE" b="1" dirty="0" smtClean="0">
                <a:latin typeface="Arial" pitchFamily="34" charset="0"/>
              </a:rPr>
              <a:t>Studien var en kvantitativ, retrospektiv, deskriptiv journalstudie </a:t>
            </a:r>
          </a:p>
          <a:p>
            <a:pPr>
              <a:buFontTx/>
              <a:buChar char="-"/>
            </a:pPr>
            <a:endParaRPr lang="sv-SE" b="1" dirty="0" smtClean="0">
              <a:latin typeface="Arial" pitchFamily="34" charset="0"/>
            </a:endParaRPr>
          </a:p>
          <a:p>
            <a:endParaRPr lang="sv-SE" b="1" dirty="0" smtClean="0">
              <a:latin typeface="Arial" pitchFamily="34" charset="0"/>
            </a:endParaRPr>
          </a:p>
          <a:p>
            <a:endParaRPr lang="sv-SE" dirty="0"/>
          </a:p>
        </p:txBody>
      </p:sp>
      <p:sp>
        <p:nvSpPr>
          <p:cNvPr id="6" name="Platshållare för innehåll 5"/>
          <p:cNvSpPr>
            <a:spLocks noGrp="1"/>
          </p:cNvSpPr>
          <p:nvPr>
            <p:ph sz="quarter" idx="2"/>
          </p:nvPr>
        </p:nvSpPr>
        <p:spPr>
          <a:xfrm>
            <a:off x="457200" y="2780928"/>
            <a:ext cx="4040188" cy="3312368"/>
          </a:xfrm>
        </p:spPr>
        <p:txBody>
          <a:bodyPr>
            <a:normAutofit fontScale="25000" lnSpcReduction="20000"/>
          </a:bodyPr>
          <a:lstStyle/>
          <a:p>
            <a:pPr>
              <a:buNone/>
            </a:pPr>
            <a:endParaRPr lang="sv-SE" b="1" dirty="0" smtClean="0">
              <a:latin typeface="Arial" pitchFamily="34" charset="0"/>
            </a:endParaRPr>
          </a:p>
          <a:p>
            <a:pPr>
              <a:buFont typeface="Wingdings" pitchFamily="2" charset="2"/>
              <a:buChar char="Ø"/>
            </a:pPr>
            <a:endParaRPr lang="sv-SE" sz="7400" dirty="0" smtClean="0"/>
          </a:p>
          <a:p>
            <a:pPr>
              <a:spcBef>
                <a:spcPts val="0"/>
              </a:spcBef>
              <a:buNone/>
            </a:pPr>
            <a:r>
              <a:rPr lang="sv-SE" sz="9600" b="1" dirty="0" err="1" smtClean="0"/>
              <a:t>Inklusionskriterier</a:t>
            </a:r>
            <a:endParaRPr lang="sv-SE" sz="9600" b="1" dirty="0" smtClean="0"/>
          </a:p>
          <a:p>
            <a:pPr>
              <a:buFont typeface="Wingdings" pitchFamily="2" charset="2"/>
              <a:buChar char="Ø"/>
            </a:pPr>
            <a:endParaRPr lang="sv-SE" sz="7400" b="1" dirty="0" smtClean="0"/>
          </a:p>
          <a:p>
            <a:pPr>
              <a:buNone/>
            </a:pPr>
            <a:endParaRPr lang="sv-SE" dirty="0" smtClean="0"/>
          </a:p>
          <a:p>
            <a:pPr>
              <a:buNone/>
            </a:pPr>
            <a:r>
              <a:rPr lang="sv-SE" sz="5500" b="1" dirty="0" smtClean="0"/>
              <a:t>	- Läk. Besök :Östra VC mellan </a:t>
            </a:r>
          </a:p>
          <a:p>
            <a:pPr>
              <a:buNone/>
            </a:pPr>
            <a:r>
              <a:rPr lang="sv-SE" sz="5500" b="1" dirty="0" smtClean="0"/>
              <a:t>		120501-130431 med 	långvarig smärta</a:t>
            </a:r>
          </a:p>
          <a:p>
            <a:pPr>
              <a:buNone/>
            </a:pPr>
            <a:endParaRPr lang="sv-SE" sz="5500" b="1" dirty="0" smtClean="0"/>
          </a:p>
          <a:p>
            <a:pPr>
              <a:buNone/>
            </a:pPr>
            <a:r>
              <a:rPr lang="sv-SE" sz="5500" b="1" dirty="0" smtClean="0"/>
              <a:t>  	- Diagnos:</a:t>
            </a:r>
          </a:p>
          <a:p>
            <a:pPr>
              <a:buNone/>
            </a:pPr>
            <a:r>
              <a:rPr lang="sv-SE" sz="5500" b="1" dirty="0"/>
              <a:t>	</a:t>
            </a:r>
            <a:r>
              <a:rPr lang="sv-SE" sz="5500" b="1" dirty="0" smtClean="0"/>
              <a:t>	R52.9, M25.5, M54.9P</a:t>
            </a:r>
          </a:p>
          <a:p>
            <a:pPr>
              <a:buNone/>
            </a:pPr>
            <a:r>
              <a:rPr lang="sv-SE" sz="5500" b="1" dirty="0" smtClean="0"/>
              <a:t> </a:t>
            </a:r>
          </a:p>
          <a:p>
            <a:pPr>
              <a:buNone/>
            </a:pPr>
            <a:r>
              <a:rPr lang="sv-SE" sz="5500" b="1" dirty="0" smtClean="0"/>
              <a:t>	- </a:t>
            </a:r>
            <a:r>
              <a:rPr lang="sv-SE" sz="5500" b="1" dirty="0"/>
              <a:t>Ålder &gt;18 år</a:t>
            </a:r>
          </a:p>
          <a:p>
            <a:pPr>
              <a:buNone/>
            </a:pPr>
            <a:endParaRPr lang="sv-SE" dirty="0" smtClean="0"/>
          </a:p>
          <a:p>
            <a:pPr>
              <a:buNone/>
            </a:pPr>
            <a:r>
              <a:rPr lang="sv-SE" dirty="0" smtClean="0"/>
              <a:t>  </a:t>
            </a:r>
          </a:p>
          <a:p>
            <a:pPr>
              <a:buNone/>
            </a:pPr>
            <a:r>
              <a:rPr lang="sv-SE" dirty="0" smtClean="0"/>
              <a:t>  </a:t>
            </a:r>
          </a:p>
          <a:p>
            <a:pPr>
              <a:buNone/>
            </a:pPr>
            <a:r>
              <a:rPr lang="sv-SE" dirty="0" smtClean="0"/>
              <a:t>  </a:t>
            </a:r>
          </a:p>
          <a:p>
            <a:pPr>
              <a:buNone/>
            </a:pPr>
            <a:endParaRPr lang="sv-SE" dirty="0"/>
          </a:p>
        </p:txBody>
      </p:sp>
      <p:sp>
        <p:nvSpPr>
          <p:cNvPr id="8" name="Platshållare för innehåll 7"/>
          <p:cNvSpPr>
            <a:spLocks noGrp="1"/>
          </p:cNvSpPr>
          <p:nvPr>
            <p:ph sz="quarter" idx="4"/>
          </p:nvPr>
        </p:nvSpPr>
        <p:spPr>
          <a:xfrm>
            <a:off x="4644008" y="2780928"/>
            <a:ext cx="4041775" cy="3365699"/>
          </a:xfrm>
        </p:spPr>
        <p:txBody>
          <a:bodyPr/>
          <a:lstStyle/>
          <a:p>
            <a:pPr>
              <a:buNone/>
            </a:pPr>
            <a:endParaRPr lang="sv-SE" dirty="0" smtClean="0"/>
          </a:p>
          <a:p>
            <a:pPr>
              <a:buNone/>
            </a:pPr>
            <a:r>
              <a:rPr lang="sv-SE" b="1" dirty="0" err="1" smtClean="0"/>
              <a:t>Exklusionskriterium</a:t>
            </a:r>
            <a:r>
              <a:rPr lang="sv-SE" b="1" dirty="0" smtClean="0"/>
              <a:t>:</a:t>
            </a:r>
          </a:p>
          <a:p>
            <a:endParaRPr lang="sv-SE" dirty="0" smtClean="0"/>
          </a:p>
          <a:p>
            <a:pPr>
              <a:buNone/>
            </a:pPr>
            <a:r>
              <a:rPr lang="sv-SE" dirty="0" smtClean="0"/>
              <a:t> - Smärta relaterad till malignitet</a:t>
            </a:r>
            <a:endParaRPr lang="sv-SE" dirty="0"/>
          </a:p>
        </p:txBody>
      </p:sp>
    </p:spTree>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9592" y="5517232"/>
            <a:ext cx="7481776" cy="248816"/>
          </a:xfrm>
        </p:spPr>
        <p:txBody>
          <a:bodyPr>
            <a:normAutofit fontScale="90000"/>
          </a:bodyPr>
          <a:lstStyle/>
          <a:p>
            <a:pPr algn="l"/>
            <a:r>
              <a:rPr lang="sv-SE" sz="1200" dirty="0" smtClean="0">
                <a:solidFill>
                  <a:schemeClr val="tx1"/>
                </a:solidFill>
                <a:latin typeface="Arial" pitchFamily="34" charset="0"/>
              </a:rPr>
              <a:t>Figur 1: beskrivning av </a:t>
            </a:r>
            <a:r>
              <a:rPr lang="sv-SE" sz="1200" dirty="0" err="1" smtClean="0">
                <a:solidFill>
                  <a:schemeClr val="tx1"/>
                </a:solidFill>
                <a:latin typeface="Arial" pitchFamily="34" charset="0"/>
              </a:rPr>
              <a:t>inklusionsförfarandet</a:t>
            </a:r>
            <a:endParaRPr lang="sv-SE" sz="1200" dirty="0">
              <a:solidFill>
                <a:schemeClr val="tx1"/>
              </a:solidFill>
            </a:endParaRPr>
          </a:p>
        </p:txBody>
      </p:sp>
      <p:sp>
        <p:nvSpPr>
          <p:cNvPr id="7" name="Platshållare för text 6"/>
          <p:cNvSpPr>
            <a:spLocks noGrp="1"/>
          </p:cNvSpPr>
          <p:nvPr>
            <p:ph type="body" idx="2"/>
          </p:nvPr>
        </p:nvSpPr>
        <p:spPr>
          <a:xfrm>
            <a:off x="827584" y="5733256"/>
            <a:ext cx="7566608" cy="536246"/>
          </a:xfrm>
        </p:spPr>
        <p:txBody>
          <a:bodyPr>
            <a:normAutofit/>
          </a:bodyPr>
          <a:lstStyle/>
          <a:p>
            <a:pPr algn="l"/>
            <a:r>
              <a:rPr lang="sv-SE" b="1" dirty="0" smtClean="0">
                <a:solidFill>
                  <a:srgbClr val="FF0000"/>
                </a:solidFill>
                <a:latin typeface="Arial" pitchFamily="34" charset="0"/>
              </a:rPr>
              <a:t>Variabler: Ålder , kön, smärtklassifikation och smärtläkemedel </a:t>
            </a:r>
            <a:endParaRPr lang="sv-SE" dirty="0">
              <a:solidFill>
                <a:srgbClr val="FF0000"/>
              </a:solidFill>
            </a:endParaRPr>
          </a:p>
        </p:txBody>
      </p:sp>
      <p:pic>
        <p:nvPicPr>
          <p:cNvPr id="4" name="Bild 24"/>
          <p:cNvPicPr>
            <a:picLocks noGrp="1"/>
          </p:cNvPicPr>
          <p:nvPr>
            <p:ph sz="half" idx="1"/>
          </p:nvPr>
        </p:nvPicPr>
        <p:blipFill>
          <a:blip r:embed="rId3" cstate="print"/>
          <a:stretch>
            <a:fillRect/>
          </a:stretch>
        </p:blipFill>
        <p:spPr bwMode="auto">
          <a:xfrm>
            <a:off x="1115616" y="260648"/>
            <a:ext cx="6840760" cy="5256584"/>
          </a:xfrm>
          <a:prstGeom prst="rect">
            <a:avLst/>
          </a:prstGeom>
          <a:noFill/>
        </p:spPr>
      </p:pic>
    </p:spTree>
    <p:extLst>
      <p:ext uri="{BB962C8B-B14F-4D97-AF65-F5344CB8AC3E}">
        <p14:creationId xmlns:p14="http://schemas.microsoft.com/office/powerpoint/2010/main" xmlns="" val="98280781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normAutofit fontScale="92500" lnSpcReduction="20000"/>
          </a:bodyPr>
          <a:lstStyle/>
          <a:p>
            <a:pPr>
              <a:buNone/>
            </a:pPr>
            <a:endParaRPr lang="sv-SE" dirty="0" smtClean="0"/>
          </a:p>
          <a:p>
            <a:r>
              <a:rPr lang="sv-SE" dirty="0" smtClean="0"/>
              <a:t>Medel ålder: 57 år</a:t>
            </a:r>
          </a:p>
          <a:p>
            <a:r>
              <a:rPr lang="sv-SE" dirty="0" smtClean="0"/>
              <a:t>Andelen Kvinnor: 72%</a:t>
            </a:r>
          </a:p>
          <a:p>
            <a:r>
              <a:rPr lang="sv-SE" dirty="0" smtClean="0"/>
              <a:t>Andel journaler där smärtklassifikation angavs :direkt 4%, indirekt 86%</a:t>
            </a:r>
          </a:p>
          <a:p>
            <a:r>
              <a:rPr lang="sv-SE" dirty="0" smtClean="0"/>
              <a:t>Fördelningen av smärtklassifikation, andel i respektive ålderskategori och smärtklassifikationsgrupp som </a:t>
            </a:r>
            <a:r>
              <a:rPr lang="sv-SE" dirty="0" err="1" smtClean="0"/>
              <a:t>beh</a:t>
            </a:r>
            <a:r>
              <a:rPr lang="sv-SE" dirty="0" smtClean="0"/>
              <a:t> med olika LM-behandling presenteras i Tabell 1.</a:t>
            </a:r>
          </a:p>
          <a:p>
            <a:r>
              <a:rPr lang="sv-SE" dirty="0" smtClean="0"/>
              <a:t>Jamförelse av opioidbehandling mellan  ålderskategorier och smärtklassifikationsgrupper (</a:t>
            </a:r>
            <a:r>
              <a:rPr lang="sv-SE" dirty="0" err="1" smtClean="0"/>
              <a:t>Noiceptiv</a:t>
            </a:r>
            <a:r>
              <a:rPr lang="sv-SE" dirty="0" smtClean="0"/>
              <a:t> resp. Idiopatisk) visade ingen signifikant skillnad (P= 0,1 resp. 0,6).</a:t>
            </a:r>
          </a:p>
        </p:txBody>
      </p:sp>
      <p:sp>
        <p:nvSpPr>
          <p:cNvPr id="2" name="Rubrik 1"/>
          <p:cNvSpPr>
            <a:spLocks noGrp="1"/>
          </p:cNvSpPr>
          <p:nvPr>
            <p:ph type="title"/>
          </p:nvPr>
        </p:nvSpPr>
        <p:spPr/>
        <p:txBody>
          <a:bodyPr>
            <a:normAutofit/>
          </a:bodyPr>
          <a:lstStyle/>
          <a:p>
            <a:r>
              <a:rPr lang="sv-SE" sz="4000" dirty="0" smtClean="0">
                <a:solidFill>
                  <a:srgbClr val="C00000"/>
                </a:solidFill>
                <a:latin typeface="Arial" pitchFamily="34" charset="0"/>
              </a:rPr>
              <a:t>RESULTAT</a:t>
            </a:r>
            <a:endParaRPr lang="sv-SE" sz="4000" dirty="0">
              <a:solidFill>
                <a:srgbClr val="C00000"/>
              </a:solidFill>
              <a:latin typeface="Arial" pitchFamily="34" charset="0"/>
            </a:endParaRPr>
          </a:p>
        </p:txBody>
      </p:sp>
    </p:spTree>
    <p:extLst>
      <p:ext uri="{BB962C8B-B14F-4D97-AF65-F5344CB8AC3E}">
        <p14:creationId xmlns:p14="http://schemas.microsoft.com/office/powerpoint/2010/main" xmlns="" val="1688606321"/>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alleri">
  <a:themeElements>
    <a:clrScheme name="Galleri">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Galleri">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Galleri">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2877</TotalTime>
  <Words>750</Words>
  <Application>Microsoft Office PowerPoint</Application>
  <PresentationFormat>Bildspel på skärmen (4:3)</PresentationFormat>
  <Paragraphs>222</Paragraphs>
  <Slides>15</Slides>
  <Notes>7</Notes>
  <HiddenSlides>0</HiddenSlides>
  <MMClips>0</MMClips>
  <ScaleCrop>false</ScaleCrop>
  <HeadingPairs>
    <vt:vector size="4" baseType="variant">
      <vt:variant>
        <vt:lpstr>Tema</vt:lpstr>
      </vt:variant>
      <vt:variant>
        <vt:i4>1</vt:i4>
      </vt:variant>
      <vt:variant>
        <vt:lpstr>Bildrubriker</vt:lpstr>
      </vt:variant>
      <vt:variant>
        <vt:i4>15</vt:i4>
      </vt:variant>
    </vt:vector>
  </HeadingPairs>
  <TitlesOfParts>
    <vt:vector size="16" baseType="lpstr">
      <vt:lpstr>Galleri</vt:lpstr>
      <vt:lpstr>       Handläggning av patienter med långvarig smärta på Östra VC </vt:lpstr>
      <vt:lpstr>BAKGRUND</vt:lpstr>
      <vt:lpstr>BAKGRUND  …..forts</vt:lpstr>
      <vt:lpstr>Hypotes: </vt:lpstr>
      <vt:lpstr>SYFTE</vt:lpstr>
      <vt:lpstr>Frågeställningar</vt:lpstr>
      <vt:lpstr>MATERIAL OCH METOD</vt:lpstr>
      <vt:lpstr>Figur 1: beskrivning av inklusionsförfarandet</vt:lpstr>
      <vt:lpstr>RESULTAT</vt:lpstr>
      <vt:lpstr>Tabell 1:   Andel patienter (%) inom olika ålders- och smärtklassifikationskategorier som erhållit recept på läkemedel grupper</vt:lpstr>
      <vt:lpstr> Figur 2:  Andel patienter som förskrivits opioider, fördelat på smärtklassifikation. </vt:lpstr>
      <vt:lpstr>DISKUSSION</vt:lpstr>
      <vt:lpstr>SLUTSATS</vt:lpstr>
      <vt:lpstr>Bild 14</vt:lpstr>
      <vt:lpstr>Bild 15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Handläggning av patienter med långvarig smärta på Östra Vårdcentralen</dc:title>
  <dc:creator>Gizie Mekoya</dc:creator>
  <cp:lastModifiedBy>GWM</cp:lastModifiedBy>
  <cp:revision>172</cp:revision>
  <dcterms:created xsi:type="dcterms:W3CDTF">2013-11-14T13:19:02Z</dcterms:created>
  <dcterms:modified xsi:type="dcterms:W3CDTF">2015-11-15T16:12:51Z</dcterms:modified>
</cp:coreProperties>
</file>