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83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6" r:id="rId3"/>
    <p:sldId id="264" r:id="rId4"/>
    <p:sldId id="259" r:id="rId5"/>
    <p:sldId id="267" r:id="rId6"/>
    <p:sldId id="269" r:id="rId7"/>
    <p:sldId id="260" r:id="rId8"/>
    <p:sldId id="274" r:id="rId9"/>
    <p:sldId id="268" r:id="rId10"/>
    <p:sldId id="262" r:id="rId11"/>
    <p:sldId id="271" r:id="rId12"/>
    <p:sldId id="272" r:id="rId13"/>
    <p:sldId id="277" r:id="rId14"/>
    <p:sldId id="265" r:id="rId15"/>
    <p:sldId id="278" r:id="rId16"/>
    <p:sldId id="273" r:id="rId17"/>
  </p:sldIdLst>
  <p:sldSz cx="9144000" cy="6858000" type="screen4x3"/>
  <p:notesSz cx="6858000" cy="91440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-8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-8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-8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-8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-8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-8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-8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-8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-8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outline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4" autoAdjust="0"/>
    <p:restoredTop sz="94599" autoAdjust="0"/>
  </p:normalViewPr>
  <p:slideViewPr>
    <p:cSldViewPr>
      <p:cViewPr varScale="1">
        <p:scale>
          <a:sx n="68" d="100"/>
          <a:sy n="68" d="100"/>
        </p:scale>
        <p:origin x="40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0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Mac%20HD:Users:anders:Google%20Drive:Fo&#776;rba&#776;ttringskunskap:Data:Kumulativa%20data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Mac%20HD:Users:anders:Google%20Drive:Fo&#776;rba&#776;ttringskunskap:Data:Kumulativa%20data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Mac%20HD:Users:anders:Google%20Drive:Fo&#776;rba&#776;ttringskunskap:Data:Kumulativa%20data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TORAGE01\file_home_Staff_q2\ADM\asjn13\Profil\Mina%20Dokument\My%20Google%20Docs\F&#246;rb&#228;ttringskunskap\Data\Personalenk&#228;t%20140925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Mac%20HD:Users:anders:Google%20Drive:F&#246;rb&#228;ttringskunskap:Data:Personalenk&#228;t%20131127.xlsx" TargetMode="External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sjn13\Lokala%20inst&#228;llningar\Temp\Patientenk&#228;t%20april%20201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Patienter direktbokade enligt ny rutin</a:t>
            </a:r>
          </a:p>
        </c:rich>
      </c:tx>
      <c:layout>
        <c:manualLayout>
          <c:xMode val="edge"/>
          <c:yMode val="edge"/>
          <c:x val="0.27535721415104802"/>
          <c:y val="3.455763342082240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1309074450294199E-2"/>
          <c:y val="0.17485605327484999"/>
          <c:w val="0.91575834534767697"/>
          <c:h val="0.75210968530871503"/>
        </c:manualLayout>
      </c:layout>
      <c:areaChart>
        <c:grouping val="stacked"/>
        <c:varyColors val="0"/>
        <c:ser>
          <c:idx val="4"/>
          <c:order val="3"/>
          <c:tx>
            <c:strRef>
              <c:f>'Direktbokade patienter'!$J$1</c:f>
              <c:strCache>
                <c:ptCount val="1"/>
                <c:pt idx="0">
                  <c:v>Färdigbehandlade patienter</c:v>
                </c:pt>
              </c:strCache>
            </c:strRef>
          </c:tx>
          <c:spPr>
            <a:solidFill>
              <a:srgbClr val="009CDD">
                <a:lumMod val="75000"/>
              </a:srgbClr>
            </a:solidFill>
          </c:spPr>
          <c:cat>
            <c:numRef>
              <c:f>'Direktbokade patienter'!$D$2:$D$34</c:f>
              <c:numCache>
                <c:formatCode>m/d/yy</c:formatCode>
                <c:ptCount val="33"/>
                <c:pt idx="0">
                  <c:v>41614</c:v>
                </c:pt>
                <c:pt idx="1">
                  <c:v>41621</c:v>
                </c:pt>
                <c:pt idx="2">
                  <c:v>41642</c:v>
                </c:pt>
                <c:pt idx="3">
                  <c:v>41652</c:v>
                </c:pt>
                <c:pt idx="4">
                  <c:v>41656</c:v>
                </c:pt>
                <c:pt idx="5">
                  <c:v>41660</c:v>
                </c:pt>
                <c:pt idx="6">
                  <c:v>41663</c:v>
                </c:pt>
                <c:pt idx="7">
                  <c:v>41667</c:v>
                </c:pt>
                <c:pt idx="8">
                  <c:v>41668</c:v>
                </c:pt>
                <c:pt idx="9">
                  <c:v>41669</c:v>
                </c:pt>
                <c:pt idx="10">
                  <c:v>41670</c:v>
                </c:pt>
                <c:pt idx="11">
                  <c:v>41674</c:v>
                </c:pt>
                <c:pt idx="12">
                  <c:v>41675</c:v>
                </c:pt>
                <c:pt idx="13">
                  <c:v>41675</c:v>
                </c:pt>
                <c:pt idx="14">
                  <c:v>41680</c:v>
                </c:pt>
                <c:pt idx="15">
                  <c:v>41681</c:v>
                </c:pt>
                <c:pt idx="16">
                  <c:v>41682</c:v>
                </c:pt>
                <c:pt idx="17">
                  <c:v>41683</c:v>
                </c:pt>
                <c:pt idx="18">
                  <c:v>41689</c:v>
                </c:pt>
                <c:pt idx="19">
                  <c:v>41690</c:v>
                </c:pt>
                <c:pt idx="20">
                  <c:v>41695</c:v>
                </c:pt>
                <c:pt idx="21">
                  <c:v>41698</c:v>
                </c:pt>
                <c:pt idx="22">
                  <c:v>41702</c:v>
                </c:pt>
                <c:pt idx="23">
                  <c:v>41708</c:v>
                </c:pt>
                <c:pt idx="24">
                  <c:v>41709</c:v>
                </c:pt>
                <c:pt idx="25">
                  <c:v>41719</c:v>
                </c:pt>
                <c:pt idx="26">
                  <c:v>41722</c:v>
                </c:pt>
                <c:pt idx="27">
                  <c:v>41724</c:v>
                </c:pt>
                <c:pt idx="28">
                  <c:v>41725</c:v>
                </c:pt>
                <c:pt idx="29">
                  <c:v>41732</c:v>
                </c:pt>
                <c:pt idx="30">
                  <c:v>41733</c:v>
                </c:pt>
                <c:pt idx="31">
                  <c:v>41743</c:v>
                </c:pt>
                <c:pt idx="32">
                  <c:v>41759</c:v>
                </c:pt>
              </c:numCache>
            </c:numRef>
          </c:cat>
          <c:val>
            <c:numRef>
              <c:f>'Direktbokade patienter'!$J$2:$J$32</c:f>
              <c:numCache>
                <c:formatCode>General</c:formatCode>
                <c:ptCount val="3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4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6</c:v>
                </c:pt>
                <c:pt idx="14">
                  <c:v>7</c:v>
                </c:pt>
                <c:pt idx="15">
                  <c:v>8</c:v>
                </c:pt>
                <c:pt idx="16">
                  <c:v>9</c:v>
                </c:pt>
                <c:pt idx="17">
                  <c:v>9</c:v>
                </c:pt>
                <c:pt idx="18">
                  <c:v>10</c:v>
                </c:pt>
                <c:pt idx="19">
                  <c:v>10</c:v>
                </c:pt>
                <c:pt idx="20">
                  <c:v>11</c:v>
                </c:pt>
                <c:pt idx="21">
                  <c:v>11</c:v>
                </c:pt>
                <c:pt idx="22">
                  <c:v>11</c:v>
                </c:pt>
                <c:pt idx="23">
                  <c:v>12</c:v>
                </c:pt>
                <c:pt idx="24">
                  <c:v>13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17</c:v>
                </c:pt>
              </c:numCache>
            </c:numRef>
          </c:val>
        </c:ser>
        <c:ser>
          <c:idx val="5"/>
          <c:order val="4"/>
          <c:tx>
            <c:strRef>
              <c:f>'Direktbokade patienter'!$K$1</c:f>
              <c:strCache>
                <c:ptCount val="1"/>
                <c:pt idx="0">
                  <c:v>Vidare KBT</c:v>
                </c:pt>
              </c:strCache>
            </c:strRef>
          </c:tx>
          <c:spPr>
            <a:solidFill>
              <a:srgbClr val="009CDD">
                <a:lumMod val="60000"/>
                <a:lumOff val="40000"/>
              </a:srgbClr>
            </a:solidFill>
          </c:spPr>
          <c:cat>
            <c:numRef>
              <c:f>'Direktbokade patienter'!$D$2:$D$34</c:f>
              <c:numCache>
                <c:formatCode>m/d/yy</c:formatCode>
                <c:ptCount val="33"/>
                <c:pt idx="0">
                  <c:v>41614</c:v>
                </c:pt>
                <c:pt idx="1">
                  <c:v>41621</c:v>
                </c:pt>
                <c:pt idx="2">
                  <c:v>41642</c:v>
                </c:pt>
                <c:pt idx="3">
                  <c:v>41652</c:v>
                </c:pt>
                <c:pt idx="4">
                  <c:v>41656</c:v>
                </c:pt>
                <c:pt idx="5">
                  <c:v>41660</c:v>
                </c:pt>
                <c:pt idx="6">
                  <c:v>41663</c:v>
                </c:pt>
                <c:pt idx="7">
                  <c:v>41667</c:v>
                </c:pt>
                <c:pt idx="8">
                  <c:v>41668</c:v>
                </c:pt>
                <c:pt idx="9">
                  <c:v>41669</c:v>
                </c:pt>
                <c:pt idx="10">
                  <c:v>41670</c:v>
                </c:pt>
                <c:pt idx="11">
                  <c:v>41674</c:v>
                </c:pt>
                <c:pt idx="12">
                  <c:v>41675</c:v>
                </c:pt>
                <c:pt idx="13">
                  <c:v>41675</c:v>
                </c:pt>
                <c:pt idx="14">
                  <c:v>41680</c:v>
                </c:pt>
                <c:pt idx="15">
                  <c:v>41681</c:v>
                </c:pt>
                <c:pt idx="16">
                  <c:v>41682</c:v>
                </c:pt>
                <c:pt idx="17">
                  <c:v>41683</c:v>
                </c:pt>
                <c:pt idx="18">
                  <c:v>41689</c:v>
                </c:pt>
                <c:pt idx="19">
                  <c:v>41690</c:v>
                </c:pt>
                <c:pt idx="20">
                  <c:v>41695</c:v>
                </c:pt>
                <c:pt idx="21">
                  <c:v>41698</c:v>
                </c:pt>
                <c:pt idx="22">
                  <c:v>41702</c:v>
                </c:pt>
                <c:pt idx="23">
                  <c:v>41708</c:v>
                </c:pt>
                <c:pt idx="24">
                  <c:v>41709</c:v>
                </c:pt>
                <c:pt idx="25">
                  <c:v>41719</c:v>
                </c:pt>
                <c:pt idx="26">
                  <c:v>41722</c:v>
                </c:pt>
                <c:pt idx="27">
                  <c:v>41724</c:v>
                </c:pt>
                <c:pt idx="28">
                  <c:v>41725</c:v>
                </c:pt>
                <c:pt idx="29">
                  <c:v>41732</c:v>
                </c:pt>
                <c:pt idx="30">
                  <c:v>41733</c:v>
                </c:pt>
                <c:pt idx="31">
                  <c:v>41743</c:v>
                </c:pt>
                <c:pt idx="32">
                  <c:v>41759</c:v>
                </c:pt>
              </c:numCache>
            </c:numRef>
          </c:cat>
          <c:val>
            <c:numRef>
              <c:f>'Direktbokade patienter'!$K$2:$K$32</c:f>
              <c:numCache>
                <c:formatCode>General</c:formatCode>
                <c:ptCount val="3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3</c:v>
                </c:pt>
                <c:pt idx="10">
                  <c:v>4</c:v>
                </c:pt>
                <c:pt idx="11">
                  <c:v>4</c:v>
                </c:pt>
                <c:pt idx="12">
                  <c:v>4</c:v>
                </c:pt>
                <c:pt idx="13">
                  <c:v>4</c:v>
                </c:pt>
                <c:pt idx="14">
                  <c:v>4</c:v>
                </c:pt>
                <c:pt idx="15">
                  <c:v>4</c:v>
                </c:pt>
                <c:pt idx="16">
                  <c:v>4</c:v>
                </c:pt>
                <c:pt idx="17">
                  <c:v>4</c:v>
                </c:pt>
                <c:pt idx="18">
                  <c:v>4</c:v>
                </c:pt>
                <c:pt idx="19">
                  <c:v>5</c:v>
                </c:pt>
                <c:pt idx="20">
                  <c:v>5</c:v>
                </c:pt>
                <c:pt idx="21">
                  <c:v>6</c:v>
                </c:pt>
                <c:pt idx="22">
                  <c:v>6</c:v>
                </c:pt>
                <c:pt idx="23">
                  <c:v>6</c:v>
                </c:pt>
                <c:pt idx="24">
                  <c:v>6</c:v>
                </c:pt>
                <c:pt idx="25">
                  <c:v>7</c:v>
                </c:pt>
                <c:pt idx="26">
                  <c:v>7</c:v>
                </c:pt>
                <c:pt idx="27">
                  <c:v>7</c:v>
                </c:pt>
                <c:pt idx="28">
                  <c:v>7</c:v>
                </c:pt>
                <c:pt idx="29">
                  <c:v>7</c:v>
                </c:pt>
                <c:pt idx="30">
                  <c:v>7</c:v>
                </c:pt>
              </c:numCache>
            </c:numRef>
          </c:val>
        </c:ser>
        <c:ser>
          <c:idx val="6"/>
          <c:order val="5"/>
          <c:tx>
            <c:strRef>
              <c:f>'Direktbokade patienter'!$L$1</c:f>
              <c:strCache>
                <c:ptCount val="1"/>
                <c:pt idx="0">
                  <c:v>Vidare till annan klinik</c:v>
                </c:pt>
              </c:strCache>
            </c:strRef>
          </c:tx>
          <c:spPr>
            <a:solidFill>
              <a:srgbClr val="009CDD">
                <a:lumMod val="40000"/>
                <a:lumOff val="60000"/>
              </a:srgbClr>
            </a:solidFill>
          </c:spPr>
          <c:cat>
            <c:numRef>
              <c:f>'Direktbokade patienter'!$D$2:$D$34</c:f>
              <c:numCache>
                <c:formatCode>m/d/yy</c:formatCode>
                <c:ptCount val="33"/>
                <c:pt idx="0">
                  <c:v>41614</c:v>
                </c:pt>
                <c:pt idx="1">
                  <c:v>41621</c:v>
                </c:pt>
                <c:pt idx="2">
                  <c:v>41642</c:v>
                </c:pt>
                <c:pt idx="3">
                  <c:v>41652</c:v>
                </c:pt>
                <c:pt idx="4">
                  <c:v>41656</c:v>
                </c:pt>
                <c:pt idx="5">
                  <c:v>41660</c:v>
                </c:pt>
                <c:pt idx="6">
                  <c:v>41663</c:v>
                </c:pt>
                <c:pt idx="7">
                  <c:v>41667</c:v>
                </c:pt>
                <c:pt idx="8">
                  <c:v>41668</c:v>
                </c:pt>
                <c:pt idx="9">
                  <c:v>41669</c:v>
                </c:pt>
                <c:pt idx="10">
                  <c:v>41670</c:v>
                </c:pt>
                <c:pt idx="11">
                  <c:v>41674</c:v>
                </c:pt>
                <c:pt idx="12">
                  <c:v>41675</c:v>
                </c:pt>
                <c:pt idx="13">
                  <c:v>41675</c:v>
                </c:pt>
                <c:pt idx="14">
                  <c:v>41680</c:v>
                </c:pt>
                <c:pt idx="15">
                  <c:v>41681</c:v>
                </c:pt>
                <c:pt idx="16">
                  <c:v>41682</c:v>
                </c:pt>
                <c:pt idx="17">
                  <c:v>41683</c:v>
                </c:pt>
                <c:pt idx="18">
                  <c:v>41689</c:v>
                </c:pt>
                <c:pt idx="19">
                  <c:v>41690</c:v>
                </c:pt>
                <c:pt idx="20">
                  <c:v>41695</c:v>
                </c:pt>
                <c:pt idx="21">
                  <c:v>41698</c:v>
                </c:pt>
                <c:pt idx="22">
                  <c:v>41702</c:v>
                </c:pt>
                <c:pt idx="23">
                  <c:v>41708</c:v>
                </c:pt>
                <c:pt idx="24">
                  <c:v>41709</c:v>
                </c:pt>
                <c:pt idx="25">
                  <c:v>41719</c:v>
                </c:pt>
                <c:pt idx="26">
                  <c:v>41722</c:v>
                </c:pt>
                <c:pt idx="27">
                  <c:v>41724</c:v>
                </c:pt>
                <c:pt idx="28">
                  <c:v>41725</c:v>
                </c:pt>
                <c:pt idx="29">
                  <c:v>41732</c:v>
                </c:pt>
                <c:pt idx="30">
                  <c:v>41733</c:v>
                </c:pt>
                <c:pt idx="31">
                  <c:v>41743</c:v>
                </c:pt>
                <c:pt idx="32">
                  <c:v>41759</c:v>
                </c:pt>
              </c:numCache>
            </c:numRef>
          </c:cat>
          <c:val>
            <c:numRef>
              <c:f>'Direktbokade patienter'!$L$2:$L$32</c:f>
              <c:numCache>
                <c:formatCode>General</c:formatCode>
                <c:ptCount val="3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2</c:v>
                </c:pt>
                <c:pt idx="21">
                  <c:v>2</c:v>
                </c:pt>
                <c:pt idx="22">
                  <c:v>2</c:v>
                </c:pt>
                <c:pt idx="23">
                  <c:v>2</c:v>
                </c:pt>
                <c:pt idx="24">
                  <c:v>2</c:v>
                </c:pt>
                <c:pt idx="25">
                  <c:v>2</c:v>
                </c:pt>
                <c:pt idx="26">
                  <c:v>2</c:v>
                </c:pt>
                <c:pt idx="27">
                  <c:v>2</c:v>
                </c:pt>
                <c:pt idx="28">
                  <c:v>2</c:v>
                </c:pt>
                <c:pt idx="29">
                  <c:v>2</c:v>
                </c:pt>
                <c:pt idx="30">
                  <c:v>2</c:v>
                </c:pt>
              </c:numCache>
            </c:numRef>
          </c:val>
        </c:ser>
        <c:ser>
          <c:idx val="7"/>
          <c:order val="6"/>
          <c:tx>
            <c:strRef>
              <c:f>'Direktbokade patienter'!$M$1</c:f>
              <c:strCache>
                <c:ptCount val="1"/>
                <c:pt idx="0">
                  <c:v>Ospecificerade</c:v>
                </c:pt>
              </c:strCache>
            </c:strRef>
          </c:tx>
          <c:spPr>
            <a:solidFill>
              <a:srgbClr val="009CDD">
                <a:lumMod val="20000"/>
                <a:lumOff val="80000"/>
              </a:srgbClr>
            </a:solidFill>
          </c:spPr>
          <c:cat>
            <c:numRef>
              <c:f>'Direktbokade patienter'!$D$2:$D$34</c:f>
              <c:numCache>
                <c:formatCode>m/d/yy</c:formatCode>
                <c:ptCount val="33"/>
                <c:pt idx="0">
                  <c:v>41614</c:v>
                </c:pt>
                <c:pt idx="1">
                  <c:v>41621</c:v>
                </c:pt>
                <c:pt idx="2">
                  <c:v>41642</c:v>
                </c:pt>
                <c:pt idx="3">
                  <c:v>41652</c:v>
                </c:pt>
                <c:pt idx="4">
                  <c:v>41656</c:v>
                </c:pt>
                <c:pt idx="5">
                  <c:v>41660</c:v>
                </c:pt>
                <c:pt idx="6">
                  <c:v>41663</c:v>
                </c:pt>
                <c:pt idx="7">
                  <c:v>41667</c:v>
                </c:pt>
                <c:pt idx="8">
                  <c:v>41668</c:v>
                </c:pt>
                <c:pt idx="9">
                  <c:v>41669</c:v>
                </c:pt>
                <c:pt idx="10">
                  <c:v>41670</c:v>
                </c:pt>
                <c:pt idx="11">
                  <c:v>41674</c:v>
                </c:pt>
                <c:pt idx="12">
                  <c:v>41675</c:v>
                </c:pt>
                <c:pt idx="13">
                  <c:v>41675</c:v>
                </c:pt>
                <c:pt idx="14">
                  <c:v>41680</c:v>
                </c:pt>
                <c:pt idx="15">
                  <c:v>41681</c:v>
                </c:pt>
                <c:pt idx="16">
                  <c:v>41682</c:v>
                </c:pt>
                <c:pt idx="17">
                  <c:v>41683</c:v>
                </c:pt>
                <c:pt idx="18">
                  <c:v>41689</c:v>
                </c:pt>
                <c:pt idx="19">
                  <c:v>41690</c:v>
                </c:pt>
                <c:pt idx="20">
                  <c:v>41695</c:v>
                </c:pt>
                <c:pt idx="21">
                  <c:v>41698</c:v>
                </c:pt>
                <c:pt idx="22">
                  <c:v>41702</c:v>
                </c:pt>
                <c:pt idx="23">
                  <c:v>41708</c:v>
                </c:pt>
                <c:pt idx="24">
                  <c:v>41709</c:v>
                </c:pt>
                <c:pt idx="25">
                  <c:v>41719</c:v>
                </c:pt>
                <c:pt idx="26">
                  <c:v>41722</c:v>
                </c:pt>
                <c:pt idx="27">
                  <c:v>41724</c:v>
                </c:pt>
                <c:pt idx="28">
                  <c:v>41725</c:v>
                </c:pt>
                <c:pt idx="29">
                  <c:v>41732</c:v>
                </c:pt>
                <c:pt idx="30">
                  <c:v>41733</c:v>
                </c:pt>
                <c:pt idx="31">
                  <c:v>41743</c:v>
                </c:pt>
                <c:pt idx="32">
                  <c:v>41759</c:v>
                </c:pt>
              </c:numCache>
            </c:numRef>
          </c:cat>
          <c:val>
            <c:numRef>
              <c:f>'Direktbokade patienter'!$M$2:$M$32</c:f>
              <c:numCache>
                <c:formatCode>General</c:formatCode>
                <c:ptCount val="3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4</c:v>
                </c:pt>
                <c:pt idx="23">
                  <c:v>4</c:v>
                </c:pt>
                <c:pt idx="24">
                  <c:v>4</c:v>
                </c:pt>
                <c:pt idx="25">
                  <c:v>4</c:v>
                </c:pt>
                <c:pt idx="26">
                  <c:v>4</c:v>
                </c:pt>
                <c:pt idx="27">
                  <c:v>4</c:v>
                </c:pt>
                <c:pt idx="28">
                  <c:v>4</c:v>
                </c:pt>
                <c:pt idx="29">
                  <c:v>4</c:v>
                </c:pt>
                <c:pt idx="30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6476568"/>
        <c:axId val="236476960"/>
      </c:areaChart>
      <c:barChart>
        <c:barDir val="col"/>
        <c:grouping val="clustered"/>
        <c:varyColors val="0"/>
        <c:ser>
          <c:idx val="1"/>
          <c:order val="0"/>
          <c:tx>
            <c:strRef>
              <c:f>'Direktbokade patienter'!$F$1</c:f>
              <c:strCache>
                <c:ptCount val="1"/>
                <c:pt idx="0">
                  <c:v>1 sköterska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'Direktbokade patienter'!$D$2:$D$34</c:f>
              <c:numCache>
                <c:formatCode>m/d/yy</c:formatCode>
                <c:ptCount val="33"/>
                <c:pt idx="0">
                  <c:v>41614</c:v>
                </c:pt>
                <c:pt idx="1">
                  <c:v>41621</c:v>
                </c:pt>
                <c:pt idx="2">
                  <c:v>41642</c:v>
                </c:pt>
                <c:pt idx="3">
                  <c:v>41652</c:v>
                </c:pt>
                <c:pt idx="4">
                  <c:v>41656</c:v>
                </c:pt>
                <c:pt idx="5">
                  <c:v>41660</c:v>
                </c:pt>
                <c:pt idx="6">
                  <c:v>41663</c:v>
                </c:pt>
                <c:pt idx="7">
                  <c:v>41667</c:v>
                </c:pt>
                <c:pt idx="8">
                  <c:v>41668</c:v>
                </c:pt>
                <c:pt idx="9">
                  <c:v>41669</c:v>
                </c:pt>
                <c:pt idx="10">
                  <c:v>41670</c:v>
                </c:pt>
                <c:pt idx="11">
                  <c:v>41674</c:v>
                </c:pt>
                <c:pt idx="12">
                  <c:v>41675</c:v>
                </c:pt>
                <c:pt idx="13">
                  <c:v>41675</c:v>
                </c:pt>
                <c:pt idx="14">
                  <c:v>41680</c:v>
                </c:pt>
                <c:pt idx="15">
                  <c:v>41681</c:v>
                </c:pt>
                <c:pt idx="16">
                  <c:v>41682</c:v>
                </c:pt>
                <c:pt idx="17">
                  <c:v>41683</c:v>
                </c:pt>
                <c:pt idx="18">
                  <c:v>41689</c:v>
                </c:pt>
                <c:pt idx="19">
                  <c:v>41690</c:v>
                </c:pt>
                <c:pt idx="20">
                  <c:v>41695</c:v>
                </c:pt>
                <c:pt idx="21">
                  <c:v>41698</c:v>
                </c:pt>
                <c:pt idx="22">
                  <c:v>41702</c:v>
                </c:pt>
                <c:pt idx="23">
                  <c:v>41708</c:v>
                </c:pt>
                <c:pt idx="24">
                  <c:v>41709</c:v>
                </c:pt>
                <c:pt idx="25">
                  <c:v>41719</c:v>
                </c:pt>
                <c:pt idx="26">
                  <c:v>41722</c:v>
                </c:pt>
                <c:pt idx="27">
                  <c:v>41724</c:v>
                </c:pt>
                <c:pt idx="28">
                  <c:v>41725</c:v>
                </c:pt>
                <c:pt idx="29">
                  <c:v>41732</c:v>
                </c:pt>
                <c:pt idx="30">
                  <c:v>41733</c:v>
                </c:pt>
                <c:pt idx="31">
                  <c:v>41743</c:v>
                </c:pt>
                <c:pt idx="32">
                  <c:v>41759</c:v>
                </c:pt>
              </c:numCache>
            </c:numRef>
          </c:cat>
          <c:val>
            <c:numRef>
              <c:f>'Direktbokade patienter'!$F$2:$F$33</c:f>
              <c:numCache>
                <c:formatCode>General</c:formatCode>
                <c:ptCount val="32"/>
                <c:pt idx="0">
                  <c:v>35</c:v>
                </c:pt>
              </c:numCache>
            </c:numRef>
          </c:val>
        </c:ser>
        <c:ser>
          <c:idx val="2"/>
          <c:order val="1"/>
          <c:tx>
            <c:strRef>
              <c:f>'Direktbokade patienter'!$G$1</c:f>
              <c:strCache>
                <c:ptCount val="1"/>
                <c:pt idx="0">
                  <c:v>2 sköterskor</c:v>
                </c:pt>
              </c:strCache>
            </c:strRef>
          </c:tx>
          <c:invertIfNegative val="0"/>
          <c:dLbls>
            <c:dLbl>
              <c:idx val="4"/>
              <c:layout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'Direktbokade patienter'!$D$2:$D$34</c:f>
              <c:numCache>
                <c:formatCode>m/d/yy</c:formatCode>
                <c:ptCount val="33"/>
                <c:pt idx="0">
                  <c:v>41614</c:v>
                </c:pt>
                <c:pt idx="1">
                  <c:v>41621</c:v>
                </c:pt>
                <c:pt idx="2">
                  <c:v>41642</c:v>
                </c:pt>
                <c:pt idx="3">
                  <c:v>41652</c:v>
                </c:pt>
                <c:pt idx="4">
                  <c:v>41656</c:v>
                </c:pt>
                <c:pt idx="5">
                  <c:v>41660</c:v>
                </c:pt>
                <c:pt idx="6">
                  <c:v>41663</c:v>
                </c:pt>
                <c:pt idx="7">
                  <c:v>41667</c:v>
                </c:pt>
                <c:pt idx="8">
                  <c:v>41668</c:v>
                </c:pt>
                <c:pt idx="9">
                  <c:v>41669</c:v>
                </c:pt>
                <c:pt idx="10">
                  <c:v>41670</c:v>
                </c:pt>
                <c:pt idx="11">
                  <c:v>41674</c:v>
                </c:pt>
                <c:pt idx="12">
                  <c:v>41675</c:v>
                </c:pt>
                <c:pt idx="13">
                  <c:v>41675</c:v>
                </c:pt>
                <c:pt idx="14">
                  <c:v>41680</c:v>
                </c:pt>
                <c:pt idx="15">
                  <c:v>41681</c:v>
                </c:pt>
                <c:pt idx="16">
                  <c:v>41682</c:v>
                </c:pt>
                <c:pt idx="17">
                  <c:v>41683</c:v>
                </c:pt>
                <c:pt idx="18">
                  <c:v>41689</c:v>
                </c:pt>
                <c:pt idx="19">
                  <c:v>41690</c:v>
                </c:pt>
                <c:pt idx="20">
                  <c:v>41695</c:v>
                </c:pt>
                <c:pt idx="21">
                  <c:v>41698</c:v>
                </c:pt>
                <c:pt idx="22">
                  <c:v>41702</c:v>
                </c:pt>
                <c:pt idx="23">
                  <c:v>41708</c:v>
                </c:pt>
                <c:pt idx="24">
                  <c:v>41709</c:v>
                </c:pt>
                <c:pt idx="25">
                  <c:v>41719</c:v>
                </c:pt>
                <c:pt idx="26">
                  <c:v>41722</c:v>
                </c:pt>
                <c:pt idx="27">
                  <c:v>41724</c:v>
                </c:pt>
                <c:pt idx="28">
                  <c:v>41725</c:v>
                </c:pt>
                <c:pt idx="29">
                  <c:v>41732</c:v>
                </c:pt>
                <c:pt idx="30">
                  <c:v>41733</c:v>
                </c:pt>
                <c:pt idx="31">
                  <c:v>41743</c:v>
                </c:pt>
                <c:pt idx="32">
                  <c:v>41759</c:v>
                </c:pt>
              </c:numCache>
            </c:numRef>
          </c:cat>
          <c:val>
            <c:numRef>
              <c:f>'Direktbokade patienter'!$G$2:$G$33</c:f>
              <c:numCache>
                <c:formatCode>General</c:formatCode>
                <c:ptCount val="32"/>
                <c:pt idx="4">
                  <c:v>35</c:v>
                </c:pt>
              </c:numCache>
            </c:numRef>
          </c:val>
        </c:ser>
        <c:ser>
          <c:idx val="3"/>
          <c:order val="2"/>
          <c:tx>
            <c:strRef>
              <c:f>'Direktbokade patienter'!$H$1</c:f>
              <c:strCache>
                <c:ptCount val="1"/>
                <c:pt idx="0">
                  <c:v>Alla sköterskor</c:v>
                </c:pt>
              </c:strCache>
            </c:strRef>
          </c:tx>
          <c:invertIfNegative val="0"/>
          <c:dLbls>
            <c:dLbl>
              <c:idx val="31"/>
              <c:layout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'Direktbokade patienter'!$D$2:$D$34</c:f>
              <c:numCache>
                <c:formatCode>m/d/yy</c:formatCode>
                <c:ptCount val="33"/>
                <c:pt idx="0">
                  <c:v>41614</c:v>
                </c:pt>
                <c:pt idx="1">
                  <c:v>41621</c:v>
                </c:pt>
                <c:pt idx="2">
                  <c:v>41642</c:v>
                </c:pt>
                <c:pt idx="3">
                  <c:v>41652</c:v>
                </c:pt>
                <c:pt idx="4">
                  <c:v>41656</c:v>
                </c:pt>
                <c:pt idx="5">
                  <c:v>41660</c:v>
                </c:pt>
                <c:pt idx="6">
                  <c:v>41663</c:v>
                </c:pt>
                <c:pt idx="7">
                  <c:v>41667</c:v>
                </c:pt>
                <c:pt idx="8">
                  <c:v>41668</c:v>
                </c:pt>
                <c:pt idx="9">
                  <c:v>41669</c:v>
                </c:pt>
                <c:pt idx="10">
                  <c:v>41670</c:v>
                </c:pt>
                <c:pt idx="11">
                  <c:v>41674</c:v>
                </c:pt>
                <c:pt idx="12">
                  <c:v>41675</c:v>
                </c:pt>
                <c:pt idx="13">
                  <c:v>41675</c:v>
                </c:pt>
                <c:pt idx="14">
                  <c:v>41680</c:v>
                </c:pt>
                <c:pt idx="15">
                  <c:v>41681</c:v>
                </c:pt>
                <c:pt idx="16">
                  <c:v>41682</c:v>
                </c:pt>
                <c:pt idx="17">
                  <c:v>41683</c:v>
                </c:pt>
                <c:pt idx="18">
                  <c:v>41689</c:v>
                </c:pt>
                <c:pt idx="19">
                  <c:v>41690</c:v>
                </c:pt>
                <c:pt idx="20">
                  <c:v>41695</c:v>
                </c:pt>
                <c:pt idx="21">
                  <c:v>41698</c:v>
                </c:pt>
                <c:pt idx="22">
                  <c:v>41702</c:v>
                </c:pt>
                <c:pt idx="23">
                  <c:v>41708</c:v>
                </c:pt>
                <c:pt idx="24">
                  <c:v>41709</c:v>
                </c:pt>
                <c:pt idx="25">
                  <c:v>41719</c:v>
                </c:pt>
                <c:pt idx="26">
                  <c:v>41722</c:v>
                </c:pt>
                <c:pt idx="27">
                  <c:v>41724</c:v>
                </c:pt>
                <c:pt idx="28">
                  <c:v>41725</c:v>
                </c:pt>
                <c:pt idx="29">
                  <c:v>41732</c:v>
                </c:pt>
                <c:pt idx="30">
                  <c:v>41733</c:v>
                </c:pt>
                <c:pt idx="31">
                  <c:v>41743</c:v>
                </c:pt>
                <c:pt idx="32">
                  <c:v>41759</c:v>
                </c:pt>
              </c:numCache>
            </c:numRef>
          </c:cat>
          <c:val>
            <c:numRef>
              <c:f>'Direktbokade patienter'!$H$2:$H$33</c:f>
              <c:numCache>
                <c:formatCode>General</c:formatCode>
                <c:ptCount val="32"/>
                <c:pt idx="31">
                  <c:v>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6476568"/>
        <c:axId val="236476960"/>
      </c:barChart>
      <c:dateAx>
        <c:axId val="236476568"/>
        <c:scaling>
          <c:orientation val="minMax"/>
          <c:max val="41745"/>
          <c:min val="41609"/>
        </c:scaling>
        <c:delete val="0"/>
        <c:axPos val="b"/>
        <c:numFmt formatCode="m/d/yy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v-SE"/>
          </a:p>
        </c:txPr>
        <c:crossAx val="236476960"/>
        <c:crosses val="autoZero"/>
        <c:auto val="1"/>
        <c:lblOffset val="100"/>
        <c:baseTimeUnit val="days"/>
        <c:majorUnit val="21"/>
        <c:majorTimeUnit val="days"/>
      </c:dateAx>
      <c:valAx>
        <c:axId val="236476960"/>
        <c:scaling>
          <c:orientation val="minMax"/>
          <c:max val="3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v-SE"/>
          </a:p>
        </c:txPr>
        <c:crossAx val="236476568"/>
        <c:crossesAt val="41609"/>
        <c:crossBetween val="between"/>
      </c:valAx>
      <c:spPr>
        <a:ln>
          <a:noFill/>
        </a:ln>
      </c:spPr>
    </c:plotArea>
    <c:legend>
      <c:legendPos val="r"/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ayout>
        <c:manualLayout>
          <c:xMode val="edge"/>
          <c:yMode val="edge"/>
          <c:x val="0.102388932017301"/>
          <c:y val="0.226591936424614"/>
          <c:w val="0.27386518382231101"/>
          <c:h val="0.27030824220317701"/>
        </c:manualLayout>
      </c:layout>
      <c:overlay val="0"/>
      <c:spPr>
        <a:solidFill>
          <a:schemeClr val="bg1"/>
        </a:solidFill>
        <a:effectLst>
          <a:outerShdw blurRad="50800" dist="38100" dir="2700000" algn="tl" rotWithShape="0">
            <a:srgbClr val="000000">
              <a:alpha val="43000"/>
            </a:srgbClr>
          </a:outerShdw>
        </a:effectLst>
      </c:spPr>
      <c:txPr>
        <a:bodyPr/>
        <a:lstStyle/>
        <a:p>
          <a:pPr>
            <a:defRPr sz="1200"/>
          </a:pPr>
          <a:endParaRPr lang="sv-SE"/>
        </a:p>
      </c:txPr>
    </c:legend>
    <c:plotVisOnly val="1"/>
    <c:dispBlanksAs val="zero"/>
    <c:showDLblsOverMax val="0"/>
  </c:chart>
  <c:spPr>
    <a:ln>
      <a:noFill/>
    </a:ln>
  </c:spPr>
  <c:txPr>
    <a:bodyPr/>
    <a:lstStyle/>
    <a:p>
      <a:pPr>
        <a:defRPr>
          <a:latin typeface="Gill Sans MT" pitchFamily="34" charset="0"/>
        </a:defRPr>
      </a:pPr>
      <a:endParaRPr lang="sv-SE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Patienter bokade enligt tidigare rutin</a:t>
            </a:r>
          </a:p>
        </c:rich>
      </c:tx>
      <c:layout>
        <c:manualLayout>
          <c:xMode val="edge"/>
          <c:yMode val="edge"/>
          <c:x val="0.14907441547924699"/>
          <c:y val="6.7494984359831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570719688485299"/>
          <c:y val="0.26006860101391399"/>
          <c:w val="0.464662554489223"/>
          <c:h val="0.58178297918239696"/>
        </c:manualLayout>
      </c:layout>
      <c:pieChart>
        <c:varyColors val="1"/>
        <c:ser>
          <c:idx val="0"/>
          <c:order val="0"/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009CDD">
                  <a:lumMod val="75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rgbClr val="009CDD">
                  <a:lumMod val="60000"/>
                  <a:lumOff val="4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rgbClr val="009CDD">
                  <a:lumMod val="40000"/>
                  <a:lumOff val="60000"/>
                </a:srgbClr>
              </a:solidFill>
              <a:ln>
                <a:solidFill>
                  <a:schemeClr val="bg1"/>
                </a:solidFill>
              </a:ln>
            </c:spPr>
          </c:dPt>
          <c:cat>
            <c:strRef>
              <c:f>('Vanligt bokade patienter'!$D$1,'Vanligt bokade patienter'!$E$1,'Vanligt bokade patienter'!$J$1)</c:f>
              <c:strCache>
                <c:ptCount val="3"/>
                <c:pt idx="0">
                  <c:v>Heltidssjukskrivna</c:v>
                </c:pt>
                <c:pt idx="1">
                  <c:v>Deltidssjukskrivna</c:v>
                </c:pt>
                <c:pt idx="2">
                  <c:v>Ej sjukskrivna</c:v>
                </c:pt>
              </c:strCache>
            </c:strRef>
          </c:cat>
          <c:val>
            <c:numRef>
              <c:f>('Vanligt bokade patienter'!$D$44,'Vanligt bokade patienter'!$E$44,'Vanligt bokade patienter'!$J$44)</c:f>
              <c:numCache>
                <c:formatCode>General</c:formatCode>
                <c:ptCount val="3"/>
                <c:pt idx="0">
                  <c:v>31</c:v>
                </c:pt>
                <c:pt idx="1">
                  <c:v>1</c:v>
                </c:pt>
                <c:pt idx="2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62050856496645102"/>
          <c:y val="0.375800237299105"/>
          <c:w val="0.37382490328967299"/>
          <c:h val="0.29430252695880099"/>
        </c:manualLayout>
      </c:layout>
      <c:overlay val="0"/>
      <c:txPr>
        <a:bodyPr/>
        <a:lstStyle/>
        <a:p>
          <a:pPr>
            <a:defRPr sz="1400"/>
          </a:pPr>
          <a:endParaRPr lang="sv-SE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>
          <a:latin typeface="Gill Sans MT"/>
          <a:cs typeface="Gill Sans MT"/>
        </a:defRPr>
      </a:pPr>
      <a:endParaRPr lang="sv-SE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Patienter direktbokade enligt ny rutin</a:t>
            </a:r>
          </a:p>
        </c:rich>
      </c:tx>
      <c:layout>
        <c:manualLayout>
          <c:xMode val="edge"/>
          <c:yMode val="edge"/>
          <c:x val="0.12945653508233501"/>
          <c:y val="6.4270952432315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6755344334742"/>
          <c:y val="0.26062625391004202"/>
          <c:w val="0.46789839187696203"/>
          <c:h val="0.575579117678783"/>
        </c:manualLayout>
      </c:layout>
      <c:pieChart>
        <c:varyColors val="1"/>
        <c:ser>
          <c:idx val="0"/>
          <c:order val="0"/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009CDD">
                  <a:lumMod val="75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rgbClr val="009CDD">
                  <a:lumMod val="60000"/>
                  <a:lumOff val="4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rgbClr val="009CDD">
                  <a:lumMod val="40000"/>
                  <a:lumOff val="60000"/>
                </a:srgbClr>
              </a:solidFill>
              <a:ln>
                <a:solidFill>
                  <a:schemeClr val="bg1"/>
                </a:solidFill>
              </a:ln>
            </c:spPr>
          </c:dPt>
          <c:cat>
            <c:strRef>
              <c:f>'Direktbokade patienter'!$O$1:$Q$1</c:f>
              <c:strCache>
                <c:ptCount val="3"/>
                <c:pt idx="0">
                  <c:v>Heltidssjukskrivna</c:v>
                </c:pt>
                <c:pt idx="1">
                  <c:v>Deltidssjukskrivna</c:v>
                </c:pt>
                <c:pt idx="2">
                  <c:v>Ej sjukskrivna</c:v>
                </c:pt>
              </c:strCache>
            </c:strRef>
          </c:cat>
          <c:val>
            <c:numRef>
              <c:f>'Direktbokade patienter'!$O$34:$Q$34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61022743834354098"/>
          <c:y val="0.38409790716019598"/>
          <c:w val="0.38977256165645902"/>
          <c:h val="0.23177478157695999"/>
        </c:manualLayout>
      </c:layout>
      <c:overlay val="0"/>
      <c:txPr>
        <a:bodyPr/>
        <a:lstStyle/>
        <a:p>
          <a:pPr>
            <a:defRPr sz="1400"/>
          </a:pPr>
          <a:endParaRPr lang="sv-SE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>
          <a:latin typeface="Gill Sans MT"/>
          <a:cs typeface="Gill Sans MT"/>
        </a:defRPr>
      </a:pPr>
      <a:endParaRPr lang="sv-SE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 dirty="0" err="1"/>
              <a:t>Personalenkät</a:t>
            </a:r>
            <a:r>
              <a:rPr lang="en-US" sz="1600" dirty="0"/>
              <a:t> - </a:t>
            </a:r>
            <a:r>
              <a:rPr lang="en-US" sz="1600" dirty="0" err="1"/>
              <a:t>Handläggning</a:t>
            </a:r>
            <a:r>
              <a:rPr lang="en-US" sz="1600" dirty="0"/>
              <a:t> </a:t>
            </a:r>
            <a:r>
              <a:rPr lang="en-US" sz="1600" dirty="0" err="1"/>
              <a:t>av</a:t>
            </a:r>
            <a:r>
              <a:rPr lang="en-US" sz="1600" dirty="0"/>
              <a:t> </a:t>
            </a:r>
            <a:r>
              <a:rPr lang="en-US" sz="1600" dirty="0" err="1"/>
              <a:t>patienter</a:t>
            </a:r>
            <a:r>
              <a:rPr lang="en-US" sz="1600" dirty="0"/>
              <a:t> med </a:t>
            </a:r>
            <a:r>
              <a:rPr lang="en-US" sz="1600" dirty="0" err="1"/>
              <a:t>psykisk</a:t>
            </a:r>
            <a:r>
              <a:rPr lang="en-US" sz="1600" dirty="0"/>
              <a:t> </a:t>
            </a:r>
            <a:r>
              <a:rPr lang="en-US" sz="1600" dirty="0" err="1"/>
              <a:t>ohälsa</a:t>
            </a:r>
            <a:endParaRPr lang="en-US" sz="1600" dirty="0"/>
          </a:p>
          <a:p>
            <a:pPr>
              <a:defRPr/>
            </a:pPr>
            <a:r>
              <a:rPr lang="en-US" sz="1600" dirty="0"/>
              <a:t>(2014-09-25)</a:t>
            </a:r>
          </a:p>
        </c:rich>
      </c:tx>
      <c:layout>
        <c:manualLayout>
          <c:xMode val="edge"/>
          <c:yMode val="edge"/>
          <c:x val="9.9113069163114104E-2"/>
          <c:y val="0.120102396030071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9136900011051197E-2"/>
          <c:y val="0.222121577137354"/>
          <c:w val="0.80486013108140697"/>
          <c:h val="0.5473206070083630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'140925'!$A$32</c:f>
              <c:strCache>
                <c:ptCount val="1"/>
                <c:pt idx="0">
                  <c:v>Medel</c:v>
                </c:pt>
              </c:strCache>
            </c:strRef>
          </c:tx>
          <c:spPr>
            <a:solidFill>
              <a:schemeClr val="accent1"/>
            </a:solidFill>
            <a:ln w="31750" cap="flat" cmpd="dbl" algn="ctr">
              <a:noFill/>
              <a:prstDash val="solid"/>
            </a:ln>
            <a:effectLst/>
          </c:spPr>
          <c:invertIfNegative val="0"/>
          <c:cat>
            <c:strRef>
              <c:f>('140925'!$B$15:$E$15,'140925'!$H$15:$K$15)</c:f>
              <c:strCache>
                <c:ptCount val="8"/>
                <c:pt idx="0">
                  <c:v>Känner du att du vet var du ska göra av patienter med psykisk ohälsa?</c:v>
                </c:pt>
                <c:pt idx="1">
                  <c:v>Hur bekväm känner du dig med bedömningen av patienten?</c:v>
                </c:pt>
                <c:pt idx="2">
                  <c:v>Upplever du att patienterna får adekvat hjälp inom rimlig tid?</c:v>
                </c:pt>
                <c:pt idx="3">
                  <c:v>Upplever du att det finns lämplig mottagare för patienten/ärendet?</c:v>
                </c:pt>
                <c:pt idx="4">
                  <c:v>Vad har du för känsla när du lägger på luren som telefonsköterska?</c:v>
                </c:pt>
                <c:pt idx="5">
                  <c:v>Vad har du oftast för känsla när du skrivit remissen och släpper patienten?</c:v>
                </c:pt>
                <c:pt idx="6">
                  <c:v>Upplever du att du har kontroll över dina patienter under väntetiden till beteendevetare?</c:v>
                </c:pt>
                <c:pt idx="7">
                  <c:v>Saknade du någon fråga i enkäten? Allmänna synpunkter?</c:v>
                </c:pt>
              </c:strCache>
            </c:strRef>
          </c:cat>
          <c:val>
            <c:numRef>
              <c:f>('140925'!$B$32:$E$32,'140925'!$H$32:$J$32)</c:f>
              <c:numCache>
                <c:formatCode>General</c:formatCode>
                <c:ptCount val="7"/>
                <c:pt idx="0">
                  <c:v>8.7142857142857135</c:v>
                </c:pt>
                <c:pt idx="1">
                  <c:v>8.4285714285714111</c:v>
                </c:pt>
                <c:pt idx="2">
                  <c:v>8.4285714285714111</c:v>
                </c:pt>
                <c:pt idx="3">
                  <c:v>8.5714285714285712</c:v>
                </c:pt>
                <c:pt idx="4">
                  <c:v>8.25</c:v>
                </c:pt>
                <c:pt idx="5">
                  <c:v>7.5</c:v>
                </c:pt>
                <c:pt idx="6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6478528"/>
        <c:axId val="236478920"/>
      </c:barChart>
      <c:lineChart>
        <c:grouping val="standard"/>
        <c:varyColors val="0"/>
        <c:ser>
          <c:idx val="2"/>
          <c:order val="1"/>
          <c:tx>
            <c:strRef>
              <c:f>'140925'!$A$33</c:f>
              <c:strCache>
                <c:ptCount val="1"/>
                <c:pt idx="0">
                  <c:v>Målvärde</c:v>
                </c:pt>
              </c:strCache>
            </c:strRef>
          </c:tx>
          <c:spPr>
            <a:ln w="38100" cmpd="sng">
              <a:solidFill>
                <a:schemeClr val="accent6">
                  <a:lumMod val="75000"/>
                </a:schemeClr>
              </a:solidFill>
              <a:prstDash val="dash"/>
            </a:ln>
          </c:spPr>
          <c:marker>
            <c:symbol val="none"/>
          </c:marker>
          <c:val>
            <c:numRef>
              <c:f>('140925'!$B$33:$E$33,'140925'!$H$33:$J$33)</c:f>
              <c:numCache>
                <c:formatCode>0</c:formatCode>
                <c:ptCount val="7"/>
                <c:pt idx="0">
                  <c:v>6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  <c:pt idx="4">
                  <c:v>6</c:v>
                </c:pt>
                <c:pt idx="5">
                  <c:v>6</c:v>
                </c:pt>
                <c:pt idx="6">
                  <c:v>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6478528"/>
        <c:axId val="236478920"/>
      </c:lineChart>
      <c:catAx>
        <c:axId val="2364785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/>
          <a:lstStyle/>
          <a:p>
            <a:pPr>
              <a:defRPr/>
            </a:pPr>
            <a:endParaRPr lang="sv-SE"/>
          </a:p>
        </c:txPr>
        <c:crossAx val="236478920"/>
        <c:crosses val="autoZero"/>
        <c:auto val="1"/>
        <c:lblAlgn val="ctr"/>
        <c:lblOffset val="100"/>
        <c:noMultiLvlLbl val="0"/>
      </c:catAx>
      <c:valAx>
        <c:axId val="236478920"/>
        <c:scaling>
          <c:orientation val="minMax"/>
          <c:max val="1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647852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Gill Sans MT"/>
          <a:cs typeface="Gill Sans MT"/>
        </a:defRPr>
      </a:pPr>
      <a:endParaRPr lang="sv-S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latin typeface="Gill Sans MT"/>
                <a:cs typeface="Gill Sans MT"/>
              </a:defRPr>
            </a:pPr>
            <a:r>
              <a:rPr lang="en-US" sz="1600" b="1" i="0" baseline="0" dirty="0" err="1">
                <a:effectLst/>
                <a:latin typeface="Gill Sans MT"/>
                <a:cs typeface="Gill Sans MT"/>
              </a:rPr>
              <a:t>Personalenkät</a:t>
            </a:r>
            <a:r>
              <a:rPr lang="en-US" sz="1600" b="1" i="0" baseline="0" dirty="0">
                <a:effectLst/>
                <a:latin typeface="Gill Sans MT"/>
                <a:cs typeface="Gill Sans MT"/>
              </a:rPr>
              <a:t> - </a:t>
            </a:r>
            <a:r>
              <a:rPr lang="en-US" sz="1600" b="1" i="0" baseline="0" dirty="0" err="1">
                <a:effectLst/>
                <a:latin typeface="Gill Sans MT"/>
                <a:cs typeface="Gill Sans MT"/>
              </a:rPr>
              <a:t>Handläggning</a:t>
            </a:r>
            <a:r>
              <a:rPr lang="en-US" sz="1600" b="1" i="0" baseline="0" dirty="0">
                <a:effectLst/>
                <a:latin typeface="Gill Sans MT"/>
                <a:cs typeface="Gill Sans MT"/>
              </a:rPr>
              <a:t> </a:t>
            </a:r>
            <a:r>
              <a:rPr lang="en-US" sz="1600" b="1" i="0" baseline="0" dirty="0" err="1">
                <a:effectLst/>
                <a:latin typeface="Gill Sans MT"/>
                <a:cs typeface="Gill Sans MT"/>
              </a:rPr>
              <a:t>av</a:t>
            </a:r>
            <a:r>
              <a:rPr lang="en-US" sz="1600" b="1" i="0" baseline="0" dirty="0">
                <a:effectLst/>
                <a:latin typeface="Gill Sans MT"/>
                <a:cs typeface="Gill Sans MT"/>
              </a:rPr>
              <a:t> </a:t>
            </a:r>
            <a:r>
              <a:rPr lang="en-US" sz="1600" b="1" i="0" baseline="0" dirty="0" err="1">
                <a:effectLst/>
                <a:latin typeface="Gill Sans MT"/>
                <a:cs typeface="Gill Sans MT"/>
              </a:rPr>
              <a:t>patienter</a:t>
            </a:r>
            <a:r>
              <a:rPr lang="en-US" sz="1600" b="1" i="0" baseline="0" dirty="0">
                <a:effectLst/>
                <a:latin typeface="Gill Sans MT"/>
                <a:cs typeface="Gill Sans MT"/>
              </a:rPr>
              <a:t> med </a:t>
            </a:r>
            <a:r>
              <a:rPr lang="en-US" sz="1600" b="1" i="0" baseline="0" dirty="0" err="1">
                <a:effectLst/>
                <a:latin typeface="Gill Sans MT"/>
                <a:cs typeface="Gill Sans MT"/>
              </a:rPr>
              <a:t>psykisk</a:t>
            </a:r>
            <a:r>
              <a:rPr lang="en-US" sz="1600" b="1" i="0" baseline="0" dirty="0">
                <a:effectLst/>
                <a:latin typeface="Gill Sans MT"/>
                <a:cs typeface="Gill Sans MT"/>
              </a:rPr>
              <a:t> </a:t>
            </a:r>
            <a:r>
              <a:rPr lang="en-US" sz="1600" b="1" i="0" baseline="0" dirty="0" err="1">
                <a:effectLst/>
                <a:latin typeface="Gill Sans MT"/>
                <a:cs typeface="Gill Sans MT"/>
              </a:rPr>
              <a:t>ohälsa</a:t>
            </a:r>
            <a:endParaRPr lang="en-US" sz="1600" dirty="0">
              <a:effectLst/>
              <a:latin typeface="Gill Sans MT"/>
              <a:cs typeface="Gill Sans MT"/>
            </a:endParaRPr>
          </a:p>
          <a:p>
            <a:pPr>
              <a:defRPr>
                <a:latin typeface="Gill Sans MT"/>
                <a:cs typeface="Gill Sans MT"/>
              </a:defRPr>
            </a:pPr>
            <a:r>
              <a:rPr lang="en-US" sz="1600" b="1" i="0" baseline="0" dirty="0">
                <a:effectLst/>
                <a:latin typeface="Gill Sans MT"/>
                <a:cs typeface="Gill Sans MT"/>
              </a:rPr>
              <a:t>(2013-12-01)</a:t>
            </a:r>
            <a:endParaRPr lang="en-US" sz="1600" dirty="0">
              <a:effectLst/>
              <a:latin typeface="Gill Sans MT"/>
              <a:cs typeface="Gill Sans MT"/>
            </a:endParaRPr>
          </a:p>
        </c:rich>
      </c:tx>
      <c:layout>
        <c:manualLayout>
          <c:xMode val="edge"/>
          <c:yMode val="edge"/>
          <c:x val="0.13670407055037601"/>
          <c:y val="6.127967539261810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8493839432861603E-2"/>
          <c:y val="0.17195605639115499"/>
          <c:w val="0.78252292881994301"/>
          <c:h val="0.6116908859446460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'131201'!$A$32</c:f>
              <c:strCache>
                <c:ptCount val="1"/>
                <c:pt idx="0">
                  <c:v>Medel</c:v>
                </c:pt>
              </c:strCache>
            </c:strRef>
          </c:tx>
          <c:spPr>
            <a:solidFill>
              <a:srgbClr val="009CDD">
                <a:lumMod val="75000"/>
              </a:srgbClr>
            </a:solidFill>
          </c:spPr>
          <c:invertIfNegative val="0"/>
          <c:val>
            <c:numRef>
              <c:f>('131201'!$B$32:$E$32,'131201'!$H$32:$J$32)</c:f>
              <c:numCache>
                <c:formatCode>General</c:formatCode>
                <c:ptCount val="7"/>
                <c:pt idx="0">
                  <c:v>6.666666666666667</c:v>
                </c:pt>
                <c:pt idx="1">
                  <c:v>6.5</c:v>
                </c:pt>
                <c:pt idx="2">
                  <c:v>3.9090909090909092</c:v>
                </c:pt>
                <c:pt idx="3">
                  <c:v>6.1818181818181817</c:v>
                </c:pt>
                <c:pt idx="4">
                  <c:v>6</c:v>
                </c:pt>
                <c:pt idx="5">
                  <c:v>6.25</c:v>
                </c:pt>
                <c:pt idx="6">
                  <c:v>4.4000000000000004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6479704"/>
        <c:axId val="236480096"/>
      </c:barChart>
      <c:lineChart>
        <c:grouping val="standard"/>
        <c:varyColors val="0"/>
        <c:ser>
          <c:idx val="2"/>
          <c:order val="1"/>
          <c:tx>
            <c:strRef>
              <c:f>'131201'!$A$33</c:f>
              <c:strCache>
                <c:ptCount val="1"/>
                <c:pt idx="0">
                  <c:v>Målvärde</c:v>
                </c:pt>
              </c:strCache>
            </c:strRef>
          </c:tx>
          <c:spPr>
            <a:ln w="38100" cmpd="sng">
              <a:solidFill>
                <a:srgbClr val="C00000">
                  <a:lumMod val="75000"/>
                </a:srgbClr>
              </a:solidFill>
              <a:prstDash val="dash"/>
            </a:ln>
          </c:spPr>
          <c:marker>
            <c:symbol val="none"/>
          </c:marker>
          <c:cat>
            <c:strRef>
              <c:f>('131201'!$B$15:$E$15,'131201'!$H$15:$K$15)</c:f>
              <c:strCache>
                <c:ptCount val="8"/>
                <c:pt idx="0">
                  <c:v>Känner du att du vet var du ska göra av patienter med psykisk ohälsa?</c:v>
                </c:pt>
                <c:pt idx="1">
                  <c:v>Hur bekväm känner du dig med bedömningen av patienten?</c:v>
                </c:pt>
                <c:pt idx="2">
                  <c:v>Upplever du att patienterna får adekvat hjälp inom rimlig tid?</c:v>
                </c:pt>
                <c:pt idx="3">
                  <c:v>Upplever du att det finns lämplig mottagare för patienten/ärendet?</c:v>
                </c:pt>
                <c:pt idx="4">
                  <c:v>Vad har du för känsla när du lägger på luren som telefonsköterska?</c:v>
                </c:pt>
                <c:pt idx="5">
                  <c:v>Vad har du oftast för känsla när du skrivit remissen och släpper patienten?</c:v>
                </c:pt>
                <c:pt idx="6">
                  <c:v>Upplever du att du har kontroll över dina patienter under väntetiden till beteendevetare?</c:v>
                </c:pt>
                <c:pt idx="7">
                  <c:v>Saknade du någon fråga i enkäten? Allmänna synpunkter?</c:v>
                </c:pt>
              </c:strCache>
            </c:strRef>
          </c:cat>
          <c:val>
            <c:numRef>
              <c:f>('131201'!$B$33:$E$33,'131201'!$H$33:$J$33)</c:f>
              <c:numCache>
                <c:formatCode>0</c:formatCode>
                <c:ptCount val="7"/>
                <c:pt idx="0">
                  <c:v>6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  <c:pt idx="4">
                  <c:v>6</c:v>
                </c:pt>
                <c:pt idx="5">
                  <c:v>6</c:v>
                </c:pt>
                <c:pt idx="6">
                  <c:v>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6479704"/>
        <c:axId val="236480096"/>
      </c:lineChart>
      <c:catAx>
        <c:axId val="2364797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/>
          <a:lstStyle/>
          <a:p>
            <a:pPr>
              <a:defRPr>
                <a:latin typeface="Gill Sans MT"/>
                <a:cs typeface="Gill Sans MT"/>
              </a:defRPr>
            </a:pPr>
            <a:endParaRPr lang="sv-SE"/>
          </a:p>
        </c:txPr>
        <c:crossAx val="236480096"/>
        <c:crosses val="autoZero"/>
        <c:auto val="1"/>
        <c:lblAlgn val="ctr"/>
        <c:lblOffset val="100"/>
        <c:noMultiLvlLbl val="0"/>
      </c:catAx>
      <c:valAx>
        <c:axId val="236480096"/>
        <c:scaling>
          <c:orientation val="minMax"/>
          <c:max val="1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Gill Sans MT"/>
                <a:cs typeface="Gill Sans MT"/>
              </a:defRPr>
            </a:pPr>
            <a:endParaRPr lang="sv-SE"/>
          </a:p>
        </c:txPr>
        <c:crossAx val="23647970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>
              <a:latin typeface="Gill Sans MT"/>
              <a:cs typeface="Gill Sans MT"/>
            </a:defRPr>
          </a:pPr>
          <a:endParaRPr lang="sv-SE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Patientenkät (11</a:t>
            </a:r>
            <a:r>
              <a:rPr lang="en-US" baseline="0"/>
              <a:t> svar)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Standardsvar!$C$2</c:f>
              <c:strCache>
                <c:ptCount val="1"/>
                <c:pt idx="0">
                  <c:v>Instämmer helt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(Standardsvar!$D$1:$I$1,Standardsvar!$K$1)</c:f>
              <c:strCache>
                <c:ptCount val="7"/>
                <c:pt idx="0">
                  <c:v>Jag upplever att det har varit lätt att få kontakt med vårdcentralen per telefon (eller direkt i receptionen)</c:v>
                </c:pt>
                <c:pt idx="1">
                  <c:v>Jag upplever att det har varit en acceptabel väntetid för att få inleda behandling hos KBT-terapeuten på vårdcentralen</c:v>
                </c:pt>
                <c:pt idx="2">
                  <c:v>Jag upplever att behandlingens omfattning (antal besök) varit i enlighet med mina behov</c:v>
                </c:pt>
                <c:pt idx="3">
                  <c:v>Jag har haft nytta av den behandling jag fått hos KBT-terapeuten</c:v>
                </c:pt>
                <c:pt idx="4">
                  <c:v>Jag upplever att jag har fått ett bra bemötande vid mina besök hos KBT-terapeuten</c:v>
                </c:pt>
                <c:pt idx="5">
                  <c:v>Jag känner att jag har haft möjligheten att påverka hur behandlingen har utformats</c:v>
                </c:pt>
                <c:pt idx="6">
                  <c:v>När jag tänker på behandlingen som helhet skulle jag kunna rekommendera den till en vän med liknande besvär</c:v>
                </c:pt>
              </c:strCache>
            </c:strRef>
          </c:cat>
          <c:val>
            <c:numRef>
              <c:f>(Standardsvar!$D$2:$I$2,Standardsvar!$K$2)</c:f>
              <c:numCache>
                <c:formatCode>General</c:formatCode>
                <c:ptCount val="7"/>
                <c:pt idx="0">
                  <c:v>7</c:v>
                </c:pt>
                <c:pt idx="1">
                  <c:v>6</c:v>
                </c:pt>
                <c:pt idx="2">
                  <c:v>8</c:v>
                </c:pt>
                <c:pt idx="3">
                  <c:v>8</c:v>
                </c:pt>
                <c:pt idx="4">
                  <c:v>9</c:v>
                </c:pt>
                <c:pt idx="5">
                  <c:v>5</c:v>
                </c:pt>
                <c:pt idx="6">
                  <c:v>8</c:v>
                </c:pt>
              </c:numCache>
            </c:numRef>
          </c:val>
        </c:ser>
        <c:ser>
          <c:idx val="1"/>
          <c:order val="1"/>
          <c:tx>
            <c:strRef>
              <c:f>Standardsvar!$C$3</c:f>
              <c:strCache>
                <c:ptCount val="1"/>
                <c:pt idx="0">
                  <c:v>Instämmer i hög grad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 w="31750" cap="flat" cmpd="dbl" algn="ctr">
              <a:solidFill>
                <a:schemeClr val="lt1"/>
              </a:solidFill>
              <a:prstDash val="solid"/>
            </a:ln>
            <a:effectLst/>
          </c:spPr>
          <c:invertIfNegative val="0"/>
          <c:cat>
            <c:strRef>
              <c:f>(Standardsvar!$D$1:$I$1,Standardsvar!$K$1)</c:f>
              <c:strCache>
                <c:ptCount val="7"/>
                <c:pt idx="0">
                  <c:v>Jag upplever att det har varit lätt att få kontakt med vårdcentralen per telefon (eller direkt i receptionen)</c:v>
                </c:pt>
                <c:pt idx="1">
                  <c:v>Jag upplever att det har varit en acceptabel väntetid för att få inleda behandling hos KBT-terapeuten på vårdcentralen</c:v>
                </c:pt>
                <c:pt idx="2">
                  <c:v>Jag upplever att behandlingens omfattning (antal besök) varit i enlighet med mina behov</c:v>
                </c:pt>
                <c:pt idx="3">
                  <c:v>Jag har haft nytta av den behandling jag fått hos KBT-terapeuten</c:v>
                </c:pt>
                <c:pt idx="4">
                  <c:v>Jag upplever att jag har fått ett bra bemötande vid mina besök hos KBT-terapeuten</c:v>
                </c:pt>
                <c:pt idx="5">
                  <c:v>Jag känner att jag har haft möjligheten att påverka hur behandlingen har utformats</c:v>
                </c:pt>
                <c:pt idx="6">
                  <c:v>När jag tänker på behandlingen som helhet skulle jag kunna rekommendera den till en vän med liknande besvär</c:v>
                </c:pt>
              </c:strCache>
            </c:strRef>
          </c:cat>
          <c:val>
            <c:numRef>
              <c:f>(Standardsvar!$D$3:$I$3,Standardsvar!$K$3)</c:f>
              <c:numCache>
                <c:formatCode>General</c:formatCode>
                <c:ptCount val="7"/>
                <c:pt idx="0">
                  <c:v>3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  <c:pt idx="4">
                  <c:v>0</c:v>
                </c:pt>
                <c:pt idx="5">
                  <c:v>4</c:v>
                </c:pt>
                <c:pt idx="6">
                  <c:v>1</c:v>
                </c:pt>
              </c:numCache>
            </c:numRef>
          </c:val>
        </c:ser>
        <c:ser>
          <c:idx val="2"/>
          <c:order val="2"/>
          <c:tx>
            <c:strRef>
              <c:f>Standardsvar!$C$4</c:f>
              <c:strCache>
                <c:ptCount val="1"/>
                <c:pt idx="0">
                  <c:v>Instämmer i låg grad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cat>
            <c:strRef>
              <c:f>(Standardsvar!$D$1:$I$1,Standardsvar!$K$1)</c:f>
              <c:strCache>
                <c:ptCount val="7"/>
                <c:pt idx="0">
                  <c:v>Jag upplever att det har varit lätt att få kontakt med vårdcentralen per telefon (eller direkt i receptionen)</c:v>
                </c:pt>
                <c:pt idx="1">
                  <c:v>Jag upplever att det har varit en acceptabel väntetid för att få inleda behandling hos KBT-terapeuten på vårdcentralen</c:v>
                </c:pt>
                <c:pt idx="2">
                  <c:v>Jag upplever att behandlingens omfattning (antal besök) varit i enlighet med mina behov</c:v>
                </c:pt>
                <c:pt idx="3">
                  <c:v>Jag har haft nytta av den behandling jag fått hos KBT-terapeuten</c:v>
                </c:pt>
                <c:pt idx="4">
                  <c:v>Jag upplever att jag har fått ett bra bemötande vid mina besök hos KBT-terapeuten</c:v>
                </c:pt>
                <c:pt idx="5">
                  <c:v>Jag känner att jag har haft möjligheten att påverka hur behandlingen har utformats</c:v>
                </c:pt>
                <c:pt idx="6">
                  <c:v>När jag tänker på behandlingen som helhet skulle jag kunna rekommendera den till en vän med liknande besvär</c:v>
                </c:pt>
              </c:strCache>
            </c:strRef>
          </c:cat>
          <c:val>
            <c:numRef>
              <c:f>(Standardsvar!$D$4:$I$4,Standardsvar!$K$4)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3"/>
          <c:order val="3"/>
          <c:tx>
            <c:strRef>
              <c:f>Standardsvar!$C$5</c:f>
              <c:strCache>
                <c:ptCount val="1"/>
                <c:pt idx="0">
                  <c:v>Instämmer inte alls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</c:spPr>
          <c:invertIfNegative val="0"/>
          <c:cat>
            <c:strRef>
              <c:f>(Standardsvar!$D$1:$I$1,Standardsvar!$K$1)</c:f>
              <c:strCache>
                <c:ptCount val="7"/>
                <c:pt idx="0">
                  <c:v>Jag upplever att det har varit lätt att få kontakt med vårdcentralen per telefon (eller direkt i receptionen)</c:v>
                </c:pt>
                <c:pt idx="1">
                  <c:v>Jag upplever att det har varit en acceptabel väntetid för att få inleda behandling hos KBT-terapeuten på vårdcentralen</c:v>
                </c:pt>
                <c:pt idx="2">
                  <c:v>Jag upplever att behandlingens omfattning (antal besök) varit i enlighet med mina behov</c:v>
                </c:pt>
                <c:pt idx="3">
                  <c:v>Jag har haft nytta av den behandling jag fått hos KBT-terapeuten</c:v>
                </c:pt>
                <c:pt idx="4">
                  <c:v>Jag upplever att jag har fått ett bra bemötande vid mina besök hos KBT-terapeuten</c:v>
                </c:pt>
                <c:pt idx="5">
                  <c:v>Jag känner att jag har haft möjligheten att påverka hur behandlingen har utformats</c:v>
                </c:pt>
                <c:pt idx="6">
                  <c:v>När jag tänker på behandlingen som helhet skulle jag kunna rekommendera den till en vän med liknande besvär</c:v>
                </c:pt>
              </c:strCache>
            </c:strRef>
          </c:cat>
          <c:val>
            <c:numRef>
              <c:f>(Standardsvar!$D$5:$I$5,Standardsvar!$K$5)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236802312"/>
        <c:axId val="236802704"/>
      </c:barChart>
      <c:lineChart>
        <c:grouping val="standard"/>
        <c:varyColors val="0"/>
        <c:ser>
          <c:idx val="4"/>
          <c:order val="4"/>
          <c:spPr>
            <a:ln>
              <a:solidFill>
                <a:srgbClr val="C0504D"/>
              </a:solidFill>
            </a:ln>
          </c:spPr>
          <c:marker>
            <c:symbol val="none"/>
          </c:marker>
          <c:val>
            <c:numRef>
              <c:f>(Standardsvar!$D$6:$I$6,Standardsvar!$K$6)</c:f>
              <c:numCache>
                <c:formatCode>General</c:formatCode>
                <c:ptCount val="7"/>
                <c:pt idx="0">
                  <c:v>10</c:v>
                </c:pt>
                <c:pt idx="1">
                  <c:v>9</c:v>
                </c:pt>
                <c:pt idx="2">
                  <c:v>10</c:v>
                </c:pt>
                <c:pt idx="3">
                  <c:v>9</c:v>
                </c:pt>
                <c:pt idx="4">
                  <c:v>9</c:v>
                </c:pt>
                <c:pt idx="5">
                  <c:v>9</c:v>
                </c:pt>
                <c:pt idx="6">
                  <c:v>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6802312"/>
        <c:axId val="236802704"/>
      </c:lineChart>
      <c:catAx>
        <c:axId val="2368023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sv-SE"/>
          </a:p>
        </c:txPr>
        <c:crossAx val="236802704"/>
        <c:crosses val="autoZero"/>
        <c:auto val="1"/>
        <c:lblAlgn val="ctr"/>
        <c:lblOffset val="100"/>
        <c:noMultiLvlLbl val="0"/>
      </c:catAx>
      <c:valAx>
        <c:axId val="23680270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368023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Gill Sans M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pitchFamily="34" charset="0"/>
              </a:defRPr>
            </a:lvl1pPr>
          </a:lstStyle>
          <a:p>
            <a:fld id="{077C4EC3-F74A-447C-8A00-28B23FE6A9B6}" type="datetimeFigureOut">
              <a:rPr lang="sv-SE"/>
              <a:pPr/>
              <a:t>2015-12-16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Gill Sans M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pitchFamily="34" charset="0"/>
              </a:defRPr>
            </a:lvl1pPr>
          </a:lstStyle>
          <a:p>
            <a:fld id="{4C96288D-9887-4364-B63C-082FBC66BDB1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41211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aseline="0">
                <a:latin typeface="Gill Sans M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pitchFamily="34" charset="0"/>
              </a:defRPr>
            </a:lvl1pPr>
          </a:lstStyle>
          <a:p>
            <a:fld id="{37F7685C-9C29-445C-8DD8-97ED02ADA419}" type="datetimeFigureOut">
              <a:rPr lang="sv-SE"/>
              <a:pPr/>
              <a:t>2015-12-16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 dirty="0" smtClean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aseline="0">
                <a:latin typeface="Gill Sans M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pitchFamily="34" charset="0"/>
              </a:defRPr>
            </a:lvl1pPr>
          </a:lstStyle>
          <a:p>
            <a:fld id="{91487B67-53B5-429D-A5D2-BEB654BBEC4B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59940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/>
        <a:ea typeface="ＭＳ Ｐゴシック" pitchFamily="1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sv-SE" smtClean="0">
              <a:latin typeface="Gill Sans MT" pitchFamily="34" charset="0"/>
              <a:ea typeface="ＭＳ Ｐゴシック" pitchFamily="-84" charset="-128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8470EB4-96D8-4703-9C42-58BBF5667C28}" type="slidenum">
              <a:rPr lang="sv-SE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56103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sv-SE" smtClean="0">
              <a:latin typeface="Gill Sans MT" pitchFamily="34" charset="0"/>
              <a:ea typeface="ＭＳ Ｐゴシック" pitchFamily="-84" charset="-128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EB580E1-D877-491F-9889-2D2E1145E5F0}" type="slidenum">
              <a:rPr lang="sv-SE"/>
              <a:pPr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91261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sv-SE" smtClean="0">
              <a:latin typeface="Gill Sans MT" pitchFamily="34" charset="0"/>
              <a:ea typeface="ＭＳ Ｐゴシック" pitchFamily="-84" charset="-128"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D7CCB18-E905-4C06-BE36-EECCE29AD832}" type="slidenum">
              <a:rPr lang="sv-SE"/>
              <a:pPr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11991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sv-SE" smtClean="0">
              <a:latin typeface="Gill Sans MT" pitchFamily="34" charset="0"/>
              <a:ea typeface="ＭＳ Ｐゴシック" pitchFamily="-84" charset="-128"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D7CCB18-E905-4C06-BE36-EECCE29AD832}" type="slidenum">
              <a:rPr lang="sv-SE"/>
              <a:pPr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56827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sv-SE" smtClean="0">
              <a:latin typeface="Gill Sans MT" pitchFamily="34" charset="0"/>
              <a:ea typeface="ＭＳ Ｐゴシック" pitchFamily="-84" charset="-128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2CBBFA7-FCA5-44A8-8B7D-A7B96654BFBC}" type="slidenum">
              <a:rPr lang="sv-SE"/>
              <a:pPr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6263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sv-SE" smtClean="0">
                <a:latin typeface="Gill Sans MT" pitchFamily="34" charset="0"/>
                <a:ea typeface="ＭＳ Ｐゴシック" pitchFamily="-84" charset="-128"/>
              </a:rPr>
              <a:t>1 Skenande utveckling, följer stressymptom. </a:t>
            </a:r>
          </a:p>
          <a:p>
            <a:r>
              <a:rPr lang="sv-SE" smtClean="0">
                <a:latin typeface="Gill Sans MT" pitchFamily="34" charset="0"/>
                <a:ea typeface="ＭＳ Ｐゴシック" pitchFamily="-84" charset="-128"/>
              </a:rPr>
              <a:t>1 Psykisk ohälsa och smärta - vanligaste diagnoserna vid nybeviljade sjuk- och aktivitetsersättningar (Folkhälsorapport, 2009).</a:t>
            </a:r>
          </a:p>
          <a:p>
            <a:endParaRPr lang="sv-SE" smtClean="0">
              <a:latin typeface="Gill Sans MT" pitchFamily="34" charset="0"/>
              <a:ea typeface="ＭＳ Ｐゴシック" pitchFamily="-84" charset="-128"/>
            </a:endParaRPr>
          </a:p>
          <a:p>
            <a:r>
              <a:rPr lang="sv-SE" smtClean="0">
                <a:latin typeface="Gill Sans MT" pitchFamily="34" charset="0"/>
                <a:ea typeface="ＭＳ Ｐゴシック" pitchFamily="-84" charset="-128"/>
              </a:rPr>
              <a:t>2 Av långtidssjukskrivna psykisk ohälsa upp till 75% att återinträda i sjukskrivningssystemet vid återgång till ordinarie arbete (OECD 2013)</a:t>
            </a:r>
          </a:p>
          <a:p>
            <a:endParaRPr lang="sv-SE" smtClean="0">
              <a:latin typeface="Gill Sans MT" pitchFamily="34" charset="0"/>
              <a:ea typeface="ＭＳ Ｐゴシック" pitchFamily="-84" charset="-128"/>
            </a:endParaRPr>
          </a:p>
        </p:txBody>
      </p:sp>
      <p:sp>
        <p:nvSpPr>
          <p:cNvPr id="61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F07277C-8C7C-47C1-8650-629F4E62F557}" type="slidenum">
              <a:rPr lang="sv-SE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7291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sv-SE" smtClean="0">
              <a:latin typeface="Gill Sans MT" pitchFamily="34" charset="0"/>
              <a:ea typeface="ＭＳ Ｐゴシック" pitchFamily="-84" charset="-128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477DC9-CD93-40A0-A6C5-FD615CEF9EBA}" type="slidenum">
              <a:rPr lang="sv-SE"/>
              <a:pPr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3808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sv-SE" smtClean="0">
              <a:latin typeface="Gill Sans MT" pitchFamily="34" charset="0"/>
              <a:ea typeface="ＭＳ Ｐゴシック" pitchFamily="-84" charset="-128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C3900EE-2A35-44A2-8046-E56AD7D6DBAB}" type="slidenum">
              <a:rPr lang="sv-SE"/>
              <a:pPr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3020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sv-SE" smtClean="0">
                <a:latin typeface="Gill Sans MT" pitchFamily="34" charset="0"/>
                <a:ea typeface="ＭＳ Ｐゴシック" pitchFamily="-84" charset="-128"/>
              </a:rPr>
              <a:t>0 inspirerad av </a:t>
            </a:r>
            <a:r>
              <a:rPr lang="sv-SE" altLang="sv-SE" smtClean="0">
                <a:latin typeface="Gill Sans MT" pitchFamily="34" charset="0"/>
                <a:ea typeface="ＭＳ Ｐゴシック" pitchFamily="-84" charset="-128"/>
              </a:rPr>
              <a:t>”</a:t>
            </a:r>
            <a:r>
              <a:rPr lang="sv-SE" altLang="ja-JP" smtClean="0">
                <a:latin typeface="Gill Sans MT" pitchFamily="34" charset="0"/>
                <a:ea typeface="ＭＳ Ｐゴシック" pitchFamily="-84" charset="-128"/>
              </a:rPr>
              <a:t>Primärvårdstriage</a:t>
            </a:r>
            <a:r>
              <a:rPr lang="sv-SE" altLang="sv-SE" smtClean="0">
                <a:latin typeface="Gill Sans MT" pitchFamily="34" charset="0"/>
                <a:ea typeface="ＭＳ Ｐゴシック" pitchFamily="-84" charset="-128"/>
              </a:rPr>
              <a:t>”</a:t>
            </a:r>
            <a:r>
              <a:rPr lang="sv-SE" altLang="ja-JP" smtClean="0">
                <a:latin typeface="Gill Sans MT" pitchFamily="34" charset="0"/>
                <a:ea typeface="ＭＳ Ｐゴシック" pitchFamily="-84" charset="-128"/>
              </a:rPr>
              <a:t> på Biskopsgårdens VC Göteborg. </a:t>
            </a:r>
          </a:p>
          <a:p>
            <a:endParaRPr lang="sv-SE" smtClean="0">
              <a:latin typeface="Gill Sans MT" pitchFamily="34" charset="0"/>
              <a:ea typeface="ＭＳ Ｐゴシック" pitchFamily="-84" charset="-128"/>
            </a:endParaRPr>
          </a:p>
          <a:p>
            <a:r>
              <a:rPr lang="sv-SE" smtClean="0">
                <a:latin typeface="Gill Sans MT" pitchFamily="34" charset="0"/>
                <a:ea typeface="ＭＳ Ｐゴシック" pitchFamily="-84" charset="-128"/>
              </a:rPr>
              <a:t>1 Triagemodell med direktbokning till bedömningssamtal till företrädare för separata team utifrån patientens sökorsak. </a:t>
            </a:r>
          </a:p>
          <a:p>
            <a:r>
              <a:rPr lang="sv-SE" smtClean="0">
                <a:latin typeface="Gill Sans MT" pitchFamily="34" charset="0"/>
                <a:ea typeface="ＭＳ Ｐゴシック" pitchFamily="-84" charset="-128"/>
              </a:rPr>
              <a:t>1 Biskopsgården hade två team, det ena tog hand om psykiska besvär och det andra symtom från rörelseapparaten.</a:t>
            </a:r>
          </a:p>
          <a:p>
            <a:r>
              <a:rPr lang="sv-SE" smtClean="0">
                <a:latin typeface="Gill Sans MT" pitchFamily="34" charset="0"/>
                <a:ea typeface="ＭＳ Ｐゴシック" pitchFamily="-84" charset="-128"/>
              </a:rPr>
              <a:t>1 I det psykosocial teamet fanns läkare, distriktssköterska, psykolog och kurator representerade.</a:t>
            </a:r>
          </a:p>
          <a:p>
            <a:endParaRPr lang="sv-SE" smtClean="0">
              <a:latin typeface="Gill Sans MT" pitchFamily="34" charset="0"/>
              <a:ea typeface="ＭＳ Ｐゴシック" pitchFamily="-84" charset="-128"/>
            </a:endParaRPr>
          </a:p>
          <a:p>
            <a:r>
              <a:rPr lang="sv-SE" smtClean="0">
                <a:latin typeface="Gill Sans MT" pitchFamily="34" charset="0"/>
                <a:ea typeface="ＭＳ Ｐゴシック" pitchFamily="-84" charset="-128"/>
              </a:rPr>
              <a:t>3 Patientsäkerhet</a:t>
            </a:r>
          </a:p>
          <a:p>
            <a:endParaRPr lang="sv-SE" smtClean="0">
              <a:latin typeface="Gill Sans MT" pitchFamily="34" charset="0"/>
              <a:ea typeface="ＭＳ Ｐゴシック" pitchFamily="-84" charset="-128"/>
            </a:endParaRPr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D19FFDC-560E-4A4F-AC4F-E1A876A40A4F}" type="slidenum">
              <a:rPr lang="sv-SE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39304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sv-SE" smtClean="0">
                <a:latin typeface="Gill Sans MT" pitchFamily="34" charset="0"/>
                <a:ea typeface="ＭＳ Ｐゴシック" pitchFamily="-84" charset="-128"/>
              </a:rPr>
              <a:t>1 Psykisk ohälsa enligt triagering</a:t>
            </a:r>
          </a:p>
          <a:p>
            <a:r>
              <a:rPr lang="sv-SE" smtClean="0">
                <a:latin typeface="Gill Sans MT" pitchFamily="34" charset="0"/>
                <a:ea typeface="ＭＳ Ｐゴシック" pitchFamily="-84" charset="-128"/>
              </a:rPr>
              <a:t>1 Suicidbedömning, psykos, initial misstanke om somatisk sjukdom till läkare</a:t>
            </a:r>
          </a:p>
          <a:p>
            <a:endParaRPr lang="sv-SE" smtClean="0">
              <a:latin typeface="Gill Sans MT" pitchFamily="34" charset="0"/>
              <a:ea typeface="ＭＳ Ｐゴシック" pitchFamily="-84" charset="-128"/>
            </a:endParaRPr>
          </a:p>
          <a:p>
            <a:r>
              <a:rPr lang="sv-SE" smtClean="0">
                <a:latin typeface="Gill Sans MT" pitchFamily="34" charset="0"/>
                <a:ea typeface="ＭＳ Ｐゴシック" pitchFamily="-84" charset="-128"/>
              </a:rPr>
              <a:t>2 Samtliga beteendevetare, avsatta tider i egen kalender,</a:t>
            </a:r>
          </a:p>
          <a:p>
            <a:endParaRPr lang="sv-SE" smtClean="0">
              <a:latin typeface="Gill Sans MT" pitchFamily="34" charset="0"/>
              <a:ea typeface="ＭＳ Ｐゴシック" pitchFamily="-84" charset="-128"/>
            </a:endParaRPr>
          </a:p>
          <a:p>
            <a:r>
              <a:rPr lang="sv-SE" smtClean="0">
                <a:latin typeface="Gill Sans MT" pitchFamily="34" charset="0"/>
                <a:ea typeface="ＭＳ Ｐゴシック" pitchFamily="-84" charset="-128"/>
              </a:rPr>
              <a:t>3 Första mötet, svårt att strukturera</a:t>
            </a:r>
          </a:p>
          <a:p>
            <a:endParaRPr lang="sv-SE" smtClean="0">
              <a:latin typeface="Gill Sans MT" pitchFamily="34" charset="0"/>
              <a:ea typeface="ＭＳ Ｐゴシック" pitchFamily="-84" charset="-128"/>
            </a:endParaRPr>
          </a:p>
          <a:p>
            <a:r>
              <a:rPr lang="sv-SE" smtClean="0">
                <a:latin typeface="Gill Sans MT" pitchFamily="34" charset="0"/>
                <a:ea typeface="ＭＳ Ｐゴシック" pitchFamily="-84" charset="-128"/>
              </a:rPr>
              <a:t>4 Underlättar prioritering</a:t>
            </a:r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6DA6A34-4AA8-4CCC-BEF5-1B54B54453C6}" type="slidenum">
              <a:rPr lang="sv-SE"/>
              <a:pPr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6576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sv-SE" smtClean="0">
              <a:latin typeface="Gill Sans MT" pitchFamily="34" charset="0"/>
              <a:ea typeface="ＭＳ Ｐゴシック" pitchFamily="-84" charset="-128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74517F8-A4F4-4BA0-828D-15D921A94993}" type="slidenum">
              <a:rPr lang="sv-SE"/>
              <a:pPr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98065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sv-SE" smtClean="0">
              <a:latin typeface="Gill Sans MT" pitchFamily="34" charset="0"/>
              <a:ea typeface="ＭＳ Ｐゴシック" pitchFamily="-84" charset="-128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F6DD69F-1FF4-44E5-8EC6-0A05CA1A1C51}" type="slidenum">
              <a:rPr lang="sv-SE"/>
              <a:pPr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8933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sv-SE" smtClean="0">
              <a:latin typeface="Gill Sans MT" pitchFamily="34" charset="0"/>
              <a:ea typeface="ＭＳ Ｐゴシック" pitchFamily="-84" charset="-128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4F2EFD1-BF27-44D5-BBC5-0049E6E44C2F}" type="slidenum">
              <a:rPr lang="sv-SE"/>
              <a:pPr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46810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sv-SE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0CE7-6FA8-3C45-83DE-AD2A095B303C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A279-E982-2548-8982-A0B0700DF5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0CE7-6FA8-3C45-83DE-AD2A095B303C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A279-E982-2548-8982-A0B0700DF5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sv-S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0CE7-6FA8-3C45-83DE-AD2A095B303C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A279-E982-2548-8982-A0B0700DF5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33051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685800" y="642938"/>
            <a:ext cx="7772400" cy="1143000"/>
          </a:xfrm>
        </p:spPr>
        <p:txBody>
          <a:bodyPr anchor="t"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/>
          </p:nvPr>
        </p:nvSpPr>
        <p:spPr>
          <a:xfrm>
            <a:off x="714348" y="6429396"/>
            <a:ext cx="6072188" cy="214335"/>
          </a:xfr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213477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/>
          </p:nvPr>
        </p:nvSpPr>
        <p:spPr>
          <a:xfrm>
            <a:off x="714348" y="6429396"/>
            <a:ext cx="6072188" cy="214335"/>
          </a:xfr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143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sv-SE" dirty="0" smtClean="0"/>
              <a:t>Klicka här för att ändra format på bakgrundsrubriken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808050"/>
          </a:xfrm>
        </p:spPr>
        <p:txBody>
          <a:bodyPr anchor="t"/>
          <a:lstStyle>
            <a:lvl1pPr algn="l">
              <a:defRPr sz="3000" b="1" cap="all" baseline="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text 4"/>
          <p:cNvSpPr>
            <a:spLocks noGrp="1"/>
          </p:cNvSpPr>
          <p:nvPr>
            <p:ph type="body" sz="quarter" idx="10"/>
          </p:nvPr>
        </p:nvSpPr>
        <p:spPr>
          <a:xfrm>
            <a:off x="714348" y="6429396"/>
            <a:ext cx="6072188" cy="214335"/>
          </a:xfr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366237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366237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/>
          </p:nvPr>
        </p:nvSpPr>
        <p:spPr>
          <a:xfrm>
            <a:off x="714348" y="6429396"/>
            <a:ext cx="6072188" cy="214335"/>
          </a:xfr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00118" y="1928802"/>
            <a:ext cx="3800444" cy="639762"/>
          </a:xfrm>
        </p:spPr>
        <p:txBody>
          <a:bodyPr anchor="b"/>
          <a:lstStyle>
            <a:lvl1pPr marL="0" indent="0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700118" y="2568564"/>
            <a:ext cx="3800444" cy="32543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3438" y="1928802"/>
            <a:ext cx="3827461" cy="639762"/>
          </a:xfrm>
        </p:spPr>
        <p:txBody>
          <a:bodyPr anchor="b"/>
          <a:lstStyle>
            <a:lvl1pPr marL="0" indent="0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3438" y="2568564"/>
            <a:ext cx="3827461" cy="32543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685800" y="642918"/>
            <a:ext cx="7772400" cy="1143000"/>
          </a:xfrm>
        </p:spPr>
        <p:txBody>
          <a:bodyPr anchor="t"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7" name="Platshållare för text 4"/>
          <p:cNvSpPr>
            <a:spLocks noGrp="1"/>
          </p:cNvSpPr>
          <p:nvPr>
            <p:ph type="body" sz="quarter" idx="10"/>
          </p:nvPr>
        </p:nvSpPr>
        <p:spPr>
          <a:xfrm>
            <a:off x="714348" y="6429396"/>
            <a:ext cx="6072188" cy="214335"/>
          </a:xfr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/>
          <p:cNvSpPr>
            <a:spLocks noGrp="1"/>
          </p:cNvSpPr>
          <p:nvPr>
            <p:ph type="title"/>
          </p:nvPr>
        </p:nvSpPr>
        <p:spPr>
          <a:xfrm>
            <a:off x="685800" y="642918"/>
            <a:ext cx="7772400" cy="1143000"/>
          </a:xfrm>
        </p:spPr>
        <p:txBody>
          <a:bodyPr anchor="t"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text 4"/>
          <p:cNvSpPr>
            <a:spLocks noGrp="1"/>
          </p:cNvSpPr>
          <p:nvPr>
            <p:ph type="body" sz="quarter" idx="10"/>
          </p:nvPr>
        </p:nvSpPr>
        <p:spPr>
          <a:xfrm>
            <a:off x="714348" y="6429396"/>
            <a:ext cx="6072188" cy="214335"/>
          </a:xfr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37052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2084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/>
          </p:nvPr>
        </p:nvSpPr>
        <p:spPr>
          <a:xfrm>
            <a:off x="714348" y="6429396"/>
            <a:ext cx="6072188" cy="214335"/>
          </a:xfr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0CE7-6FA8-3C45-83DE-AD2A095B303C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A279-E982-2548-8982-A0B0700DF5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smtClean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3476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/>
          </p:nvPr>
        </p:nvSpPr>
        <p:spPr>
          <a:xfrm>
            <a:off x="714348" y="6429396"/>
            <a:ext cx="6072188" cy="214335"/>
          </a:xfr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0CE7-6FA8-3C45-83DE-AD2A095B303C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A279-E982-2548-8982-A0B0700DF52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sv-S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0CE7-6FA8-3C45-83DE-AD2A095B303C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A279-E982-2548-8982-A0B0700DF5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0CE7-6FA8-3C45-83DE-AD2A095B303C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A279-E982-2548-8982-A0B0700DF5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0CE7-6FA8-3C45-83DE-AD2A095B303C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A279-E982-2548-8982-A0B0700DF5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0CE7-6FA8-3C45-83DE-AD2A095B303C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A279-E982-2548-8982-A0B0700DF5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sv-S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0CE7-6FA8-3C45-83DE-AD2A095B303C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sv-S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4C00CE7-6FA8-3C45-83DE-AD2A095B303C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6AD0A279-E982-2548-8982-A0B0700DF5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REGION GOTLAND PMS.pdf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6093296"/>
            <a:ext cx="1528462" cy="5911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84" r:id="rId1"/>
    <p:sldLayoutId id="2147484585" r:id="rId2"/>
    <p:sldLayoutId id="2147484586" r:id="rId3"/>
    <p:sldLayoutId id="2147484587" r:id="rId4"/>
    <p:sldLayoutId id="2147484588" r:id="rId5"/>
    <p:sldLayoutId id="2147484589" r:id="rId6"/>
    <p:sldLayoutId id="2147484590" r:id="rId7"/>
    <p:sldLayoutId id="2147484591" r:id="rId8"/>
    <p:sldLayoutId id="2147484592" r:id="rId9"/>
    <p:sldLayoutId id="2147484593" r:id="rId10"/>
    <p:sldLayoutId id="2147484594" r:id="rId11"/>
    <p:sldLayoutId id="2147484595" r:id="rId12"/>
    <p:sldLayoutId id="2147484596" r:id="rId13"/>
    <p:sldLayoutId id="2147483649" r:id="rId14"/>
    <p:sldLayoutId id="2147483651" r:id="rId15"/>
    <p:sldLayoutId id="2147483652" r:id="rId16"/>
    <p:sldLayoutId id="2147483653" r:id="rId17"/>
    <p:sldLayoutId id="2147483654" r:id="rId18"/>
    <p:sldLayoutId id="2147483655" r:id="rId19"/>
    <p:sldLayoutId id="2147483656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package" Target="../embeddings/Microsoft_Word_Document1.docx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852936"/>
            <a:ext cx="3987023" cy="299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Platshållare för innehåll 11"/>
          <p:cNvSpPr>
            <a:spLocks noGrp="1"/>
          </p:cNvSpPr>
          <p:nvPr>
            <p:ph idx="1"/>
          </p:nvPr>
        </p:nvSpPr>
        <p:spPr>
          <a:xfrm>
            <a:off x="611560" y="3213720"/>
            <a:ext cx="4464298" cy="2303512"/>
          </a:xfrm>
          <a:solidFill>
            <a:schemeClr val="bg1">
              <a:alpha val="69019"/>
            </a:schemeClr>
          </a:solidFill>
        </p:spPr>
        <p:txBody>
          <a:bodyPr>
            <a:noAutofit/>
          </a:bodyPr>
          <a:lstStyle/>
          <a:p>
            <a:pPr eaLnBrk="1" hangingPunct="1">
              <a:buFontTx/>
              <a:buNone/>
            </a:pPr>
            <a:r>
              <a:rPr lang="sv-SE" sz="2200" i="1" dirty="0" smtClean="0">
                <a:solidFill>
                  <a:schemeClr val="tx2"/>
                </a:solidFill>
                <a:latin typeface="Gill Sans MT" pitchFamily="34" charset="0"/>
                <a:ea typeface="ＭＳ Ｐゴシック" pitchFamily="-84" charset="-128"/>
              </a:rPr>
              <a:t>Anders Johansson ST-läkare, teamledare</a:t>
            </a:r>
          </a:p>
          <a:p>
            <a:pPr eaLnBrk="1" hangingPunct="1">
              <a:buFontTx/>
              <a:buNone/>
            </a:pPr>
            <a:r>
              <a:rPr lang="sv-SE" sz="2200" i="1" dirty="0" smtClean="0">
                <a:solidFill>
                  <a:schemeClr val="tx2"/>
                </a:solidFill>
                <a:latin typeface="Gill Sans MT" pitchFamily="34" charset="0"/>
                <a:ea typeface="ＭＳ Ｐゴシック" pitchFamily="-84" charset="-128"/>
              </a:rPr>
              <a:t>Malin </a:t>
            </a:r>
            <a:r>
              <a:rPr lang="sv-SE" sz="2200" i="1" dirty="0" err="1" smtClean="0">
                <a:solidFill>
                  <a:schemeClr val="tx2"/>
                </a:solidFill>
                <a:latin typeface="Gill Sans MT" pitchFamily="34" charset="0"/>
                <a:ea typeface="ＭＳ Ｐゴシック" pitchFamily="-84" charset="-128"/>
              </a:rPr>
              <a:t>Lithberg</a:t>
            </a:r>
            <a:r>
              <a:rPr lang="sv-SE" sz="2200" i="1" dirty="0" smtClean="0">
                <a:solidFill>
                  <a:schemeClr val="tx2"/>
                </a:solidFill>
                <a:latin typeface="Gill Sans MT" pitchFamily="34" charset="0"/>
                <a:ea typeface="ＭＳ Ｐゴシック" pitchFamily="-84" charset="-128"/>
              </a:rPr>
              <a:t>, distriktssköterska</a:t>
            </a:r>
          </a:p>
          <a:p>
            <a:pPr eaLnBrk="1" hangingPunct="1">
              <a:buFontTx/>
              <a:buNone/>
            </a:pPr>
            <a:r>
              <a:rPr lang="sv-SE" sz="2200" i="1" dirty="0" smtClean="0">
                <a:solidFill>
                  <a:schemeClr val="tx2"/>
                </a:solidFill>
                <a:latin typeface="Gill Sans MT" pitchFamily="34" charset="0"/>
                <a:ea typeface="ＭＳ Ｐゴシック" pitchFamily="-84" charset="-128"/>
              </a:rPr>
              <a:t>Lisbeth Axell, KBT-terapeut</a:t>
            </a:r>
          </a:p>
          <a:p>
            <a:pPr eaLnBrk="1" hangingPunct="1">
              <a:buFontTx/>
              <a:buNone/>
            </a:pPr>
            <a:r>
              <a:rPr lang="sv-SE" sz="2200" i="1" dirty="0" smtClean="0">
                <a:solidFill>
                  <a:schemeClr val="tx2"/>
                </a:solidFill>
                <a:latin typeface="Gill Sans MT" pitchFamily="34" charset="0"/>
                <a:ea typeface="ＭＳ Ｐゴシック" pitchFamily="-84" charset="-128"/>
              </a:rPr>
              <a:t>Charlotte Gyllensten, enhetschef</a:t>
            </a:r>
          </a:p>
        </p:txBody>
      </p:sp>
      <p:sp>
        <p:nvSpPr>
          <p:cNvPr id="4098" name="Rubrik 10"/>
          <p:cNvSpPr>
            <a:spLocks noGrp="1"/>
          </p:cNvSpPr>
          <p:nvPr>
            <p:ph type="title"/>
          </p:nvPr>
        </p:nvSpPr>
        <p:spPr>
          <a:xfrm>
            <a:off x="685800" y="642938"/>
            <a:ext cx="7772400" cy="1273894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80000"/>
              </a:lnSpc>
            </a:pPr>
            <a:r>
              <a:rPr lang="sv-SE" dirty="0" smtClean="0">
                <a:latin typeface="Gill Sans MT" pitchFamily="34" charset="0"/>
                <a:ea typeface="ＭＳ Ｐゴシック" pitchFamily="-84" charset="-128"/>
              </a:rPr>
              <a:t>ETAPP</a:t>
            </a:r>
            <a:br>
              <a:rPr lang="sv-SE" dirty="0" smtClean="0">
                <a:latin typeface="Gill Sans MT" pitchFamily="34" charset="0"/>
                <a:ea typeface="ＭＳ Ｐゴシック" pitchFamily="-84" charset="-128"/>
              </a:rPr>
            </a:br>
            <a:r>
              <a:rPr lang="sv-SE" sz="2700" dirty="0" smtClean="0">
                <a:latin typeface="Gill Sans MT" pitchFamily="34" charset="0"/>
                <a:ea typeface="ＭＳ Ｐゴシック" pitchFamily="-84" charset="-128"/>
              </a:rPr>
              <a:t>Effektivare </a:t>
            </a:r>
            <a:r>
              <a:rPr lang="sv-SE" sz="2700" dirty="0" err="1">
                <a:latin typeface="Gill Sans MT" pitchFamily="34" charset="0"/>
                <a:ea typeface="ＭＳ Ｐゴシック" pitchFamily="-84" charset="-128"/>
              </a:rPr>
              <a:t>T</a:t>
            </a:r>
            <a:r>
              <a:rPr lang="sv-SE" sz="2700" dirty="0" err="1" smtClean="0">
                <a:latin typeface="Gill Sans MT" pitchFamily="34" charset="0"/>
                <a:ea typeface="ＭＳ Ｐゴシック" pitchFamily="-84" charset="-128"/>
              </a:rPr>
              <a:t>riagering</a:t>
            </a:r>
            <a:r>
              <a:rPr lang="sv-SE" sz="2700" dirty="0" smtClean="0">
                <a:latin typeface="Gill Sans MT" pitchFamily="34" charset="0"/>
                <a:ea typeface="ＭＳ Ｐゴシック" pitchFamily="-84" charset="-128"/>
              </a:rPr>
              <a:t> av Psykisk ohälsa i Primärvården</a:t>
            </a:r>
            <a:r>
              <a:rPr lang="sv-SE" dirty="0" smtClean="0">
                <a:latin typeface="Gill Sans MT" pitchFamily="34" charset="0"/>
                <a:ea typeface="ＭＳ Ｐゴシック" pitchFamily="-84" charset="-128"/>
              </a:rPr>
              <a:t/>
            </a:r>
            <a:br>
              <a:rPr lang="sv-SE" dirty="0" smtClean="0">
                <a:latin typeface="Gill Sans MT" pitchFamily="34" charset="0"/>
                <a:ea typeface="ＭＳ Ｐゴシック" pitchFamily="-84" charset="-128"/>
              </a:rPr>
            </a:br>
            <a:endParaRPr lang="sv-SE" dirty="0" smtClean="0">
              <a:latin typeface="Gill Sans MT" pitchFamily="34" charset="0"/>
              <a:ea typeface="ＭＳ Ｐゴシック" pitchFamily="-84" charset="-128"/>
            </a:endParaRPr>
          </a:p>
        </p:txBody>
      </p:sp>
      <p:sp>
        <p:nvSpPr>
          <p:cNvPr id="4099" name="Platshållare för text 1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endParaRPr lang="sv-SE" smtClean="0">
              <a:latin typeface="Gill Sans MT" pitchFamily="34" charset="0"/>
              <a:ea typeface="ＭＳ Ｐゴシック" pitchFamily="-84" charset="-128"/>
            </a:endParaRPr>
          </a:p>
        </p:txBody>
      </p:sp>
      <p:sp>
        <p:nvSpPr>
          <p:cNvPr id="7" name="Platshållare för innehåll 11"/>
          <p:cNvSpPr txBox="1">
            <a:spLocks/>
          </p:cNvSpPr>
          <p:nvPr/>
        </p:nvSpPr>
        <p:spPr>
          <a:xfrm>
            <a:off x="1187624" y="2060848"/>
            <a:ext cx="6768752" cy="432048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r>
              <a:rPr lang="sv-SE" sz="2200" i="1" dirty="0" smtClean="0">
                <a:solidFill>
                  <a:schemeClr val="tx2"/>
                </a:solidFill>
                <a:latin typeface="Gill Sans MT" pitchFamily="34" charset="0"/>
                <a:ea typeface="ＭＳ Ｐゴシック" pitchFamily="-84" charset="-128"/>
              </a:rPr>
              <a:t>Vårdcentralen Wisby Söder - Region Gotland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ubrik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smtClean="0">
                <a:latin typeface="Gill Sans MT" pitchFamily="34" charset="0"/>
                <a:ea typeface="ＭＳ Ｐゴシック" pitchFamily="-84" charset="-128"/>
              </a:rPr>
              <a:t>Resultat</a:t>
            </a:r>
          </a:p>
        </p:txBody>
      </p:sp>
      <p:sp>
        <p:nvSpPr>
          <p:cNvPr id="16386" name="Platshållare för text 1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endParaRPr lang="sv-SE" smtClean="0">
              <a:latin typeface="Gill Sans MT" pitchFamily="34" charset="0"/>
              <a:ea typeface="ＭＳ Ｐゴシック" pitchFamily="-84" charset="-128"/>
            </a:endParaRPr>
          </a:p>
        </p:txBody>
      </p:sp>
      <p:graphicFrame>
        <p:nvGraphicFramePr>
          <p:cNvPr id="8" name="Diagram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7821905"/>
              </p:ext>
            </p:extLst>
          </p:nvPr>
        </p:nvGraphicFramePr>
        <p:xfrm>
          <a:off x="683568" y="1196753"/>
          <a:ext cx="7604844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ubrik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smtClean="0">
                <a:latin typeface="Gill Sans MT" pitchFamily="34" charset="0"/>
                <a:ea typeface="ＭＳ Ｐゴシック" pitchFamily="-84" charset="-128"/>
              </a:rPr>
              <a:t>Resultat</a:t>
            </a:r>
          </a:p>
        </p:txBody>
      </p:sp>
      <p:sp>
        <p:nvSpPr>
          <p:cNvPr id="17410" name="Platshållare för text 1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endParaRPr lang="sv-SE" smtClean="0">
              <a:latin typeface="Gill Sans MT" pitchFamily="34" charset="0"/>
              <a:ea typeface="ＭＳ Ｐゴシック" pitchFamily="-84" charset="-128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9004785"/>
              </p:ext>
            </p:extLst>
          </p:nvPr>
        </p:nvGraphicFramePr>
        <p:xfrm>
          <a:off x="11496" y="1772816"/>
          <a:ext cx="4434635" cy="3541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4623253"/>
              </p:ext>
            </p:extLst>
          </p:nvPr>
        </p:nvGraphicFramePr>
        <p:xfrm>
          <a:off x="4499992" y="1772816"/>
          <a:ext cx="4357005" cy="3541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2"/>
          <p:cNvGraphicFramePr/>
          <p:nvPr>
            <p:extLst>
              <p:ext uri="{D42A27DB-BD31-4B8C-83A1-F6EECF244321}">
                <p14:modId xmlns:p14="http://schemas.microsoft.com/office/powerpoint/2010/main" val="654451292"/>
              </p:ext>
            </p:extLst>
          </p:nvPr>
        </p:nvGraphicFramePr>
        <p:xfrm>
          <a:off x="539552" y="692696"/>
          <a:ext cx="871296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9774749"/>
              </p:ext>
            </p:extLst>
          </p:nvPr>
        </p:nvGraphicFramePr>
        <p:xfrm>
          <a:off x="179512" y="1052736"/>
          <a:ext cx="8964488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457" name="Rubrik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smtClean="0">
                <a:latin typeface="Gill Sans MT" pitchFamily="34" charset="0"/>
                <a:ea typeface="ＭＳ Ｐゴシック" pitchFamily="-84" charset="-128"/>
              </a:rPr>
              <a:t>Resultat</a:t>
            </a:r>
          </a:p>
        </p:txBody>
      </p:sp>
      <p:sp>
        <p:nvSpPr>
          <p:cNvPr id="19458" name="Platshållare för text 1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endParaRPr lang="sv-SE" smtClean="0">
              <a:latin typeface="Gill Sans MT" pitchFamily="34" charset="0"/>
              <a:ea typeface="ＭＳ Ｐゴシック" pitchFamily="-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5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ubrik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smtClean="0">
                <a:latin typeface="Gill Sans MT" pitchFamily="34" charset="0"/>
                <a:ea typeface="ＭＳ Ｐゴシック" pitchFamily="-84" charset="-128"/>
              </a:rPr>
              <a:t>Resultat</a:t>
            </a:r>
          </a:p>
        </p:txBody>
      </p:sp>
      <p:sp>
        <p:nvSpPr>
          <p:cNvPr id="19458" name="Platshållare för text 1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endParaRPr lang="sv-SE" smtClean="0">
              <a:latin typeface="Gill Sans MT" pitchFamily="34" charset="0"/>
              <a:ea typeface="ＭＳ Ｐゴシック" pitchFamily="-84" charset="-128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94993581"/>
              </p:ext>
            </p:extLst>
          </p:nvPr>
        </p:nvGraphicFramePr>
        <p:xfrm>
          <a:off x="5705" y="1268760"/>
          <a:ext cx="8943975" cy="4638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Platshållare för innehåll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2400" dirty="0" err="1" smtClean="0">
                <a:latin typeface="Gill Sans MT" pitchFamily="34" charset="0"/>
                <a:ea typeface="ＭＳ Ｐゴシック" pitchFamily="-84" charset="-128"/>
              </a:rPr>
              <a:t>Samtliga</a:t>
            </a:r>
            <a:r>
              <a:rPr lang="en-US" sz="2400" dirty="0" smtClean="0">
                <a:latin typeface="Gill Sans MT" pitchFamily="34" charset="0"/>
                <a:ea typeface="ＭＳ Ｐゴシック" pitchFamily="-84" charset="-128"/>
              </a:rPr>
              <a:t> </a:t>
            </a:r>
            <a:r>
              <a:rPr lang="en-US" sz="2400" dirty="0" err="1" smtClean="0">
                <a:latin typeface="Gill Sans MT" pitchFamily="34" charset="0"/>
                <a:ea typeface="ＭＳ Ｐゴシック" pitchFamily="-84" charset="-128"/>
              </a:rPr>
              <a:t>förändringar</a:t>
            </a:r>
            <a:r>
              <a:rPr lang="en-US" sz="2400" dirty="0" smtClean="0">
                <a:latin typeface="Gill Sans MT" pitchFamily="34" charset="0"/>
                <a:ea typeface="ＭＳ Ｐゴシック" pitchFamily="-84" charset="-128"/>
              </a:rPr>
              <a:t> </a:t>
            </a:r>
            <a:r>
              <a:rPr lang="en-US" sz="2400" dirty="0" err="1" smtClean="0">
                <a:latin typeface="Gill Sans MT" pitchFamily="34" charset="0"/>
                <a:ea typeface="ＭＳ Ｐゴシック" pitchFamily="-84" charset="-128"/>
              </a:rPr>
              <a:t>har</a:t>
            </a:r>
            <a:r>
              <a:rPr lang="en-US" sz="2400" dirty="0" smtClean="0">
                <a:latin typeface="Gill Sans MT" pitchFamily="34" charset="0"/>
                <a:ea typeface="ＭＳ Ｐゴシック" pitchFamily="-84" charset="-128"/>
              </a:rPr>
              <a:t> </a:t>
            </a:r>
            <a:r>
              <a:rPr lang="en-US" sz="2400" dirty="0" err="1" smtClean="0">
                <a:latin typeface="Gill Sans MT" pitchFamily="34" charset="0"/>
                <a:ea typeface="ＭＳ Ｐゴシック" pitchFamily="-84" charset="-128"/>
              </a:rPr>
              <a:t>bestått</a:t>
            </a:r>
            <a:r>
              <a:rPr lang="en-US" sz="2400" dirty="0" smtClean="0">
                <a:latin typeface="Gill Sans MT" pitchFamily="34" charset="0"/>
                <a:ea typeface="ＭＳ Ｐゴシック" pitchFamily="-84" charset="-128"/>
              </a:rPr>
              <a:t> </a:t>
            </a:r>
            <a:r>
              <a:rPr lang="en-US" sz="2400" dirty="0" err="1" smtClean="0">
                <a:latin typeface="Gill Sans MT" pitchFamily="34" charset="0"/>
                <a:ea typeface="ＭＳ Ｐゴシック" pitchFamily="-84" charset="-128"/>
              </a:rPr>
              <a:t>på</a:t>
            </a:r>
            <a:r>
              <a:rPr lang="en-US" sz="2400" dirty="0" smtClean="0">
                <a:latin typeface="Gill Sans MT" pitchFamily="34" charset="0"/>
                <a:ea typeface="ＭＳ Ｐゴシック" pitchFamily="-84" charset="-128"/>
              </a:rPr>
              <a:t> </a:t>
            </a:r>
            <a:r>
              <a:rPr lang="en-US" sz="2400" dirty="0" err="1" smtClean="0">
                <a:latin typeface="Gill Sans MT" pitchFamily="34" charset="0"/>
                <a:ea typeface="ＭＳ Ｐゴシック" pitchFamily="-84" charset="-128"/>
              </a:rPr>
              <a:t>Wisby</a:t>
            </a:r>
            <a:r>
              <a:rPr lang="en-US" sz="2400" dirty="0" smtClean="0">
                <a:latin typeface="Gill Sans MT" pitchFamily="34" charset="0"/>
                <a:ea typeface="ＭＳ Ｐゴシック" pitchFamily="-84" charset="-128"/>
              </a:rPr>
              <a:t> </a:t>
            </a:r>
            <a:r>
              <a:rPr lang="en-US" sz="2400" dirty="0" err="1" smtClean="0">
                <a:latin typeface="Gill Sans MT" pitchFamily="34" charset="0"/>
                <a:ea typeface="ＭＳ Ｐゴシック" pitchFamily="-84" charset="-128"/>
              </a:rPr>
              <a:t>söder</a:t>
            </a:r>
            <a:endParaRPr lang="en-US" sz="2400" dirty="0" smtClean="0">
              <a:latin typeface="Gill Sans MT" pitchFamily="34" charset="0"/>
              <a:ea typeface="ＭＳ Ｐゴシック" pitchFamily="-84" charset="-128"/>
            </a:endParaRPr>
          </a:p>
          <a:p>
            <a:pPr eaLnBrk="1" hangingPunct="1"/>
            <a:r>
              <a:rPr lang="en-US" sz="2400" dirty="0" err="1" smtClean="0">
                <a:latin typeface="Gill Sans MT" pitchFamily="34" charset="0"/>
                <a:ea typeface="ＭＳ Ｐゴシック" pitchFamily="-84" charset="-128"/>
              </a:rPr>
              <a:t>Projektgruppen</a:t>
            </a:r>
            <a:r>
              <a:rPr lang="en-US" sz="2400" dirty="0" smtClean="0">
                <a:latin typeface="Gill Sans MT" pitchFamily="34" charset="0"/>
                <a:ea typeface="ＭＳ Ｐゴシック" pitchFamily="-84" charset="-128"/>
              </a:rPr>
              <a:t> </a:t>
            </a:r>
            <a:r>
              <a:rPr lang="en-US" sz="2400" dirty="0" err="1" smtClean="0">
                <a:latin typeface="Gill Sans MT" pitchFamily="34" charset="0"/>
                <a:ea typeface="ＭＳ Ｐゴシック" pitchFamily="-84" charset="-128"/>
              </a:rPr>
              <a:t>har</a:t>
            </a:r>
            <a:r>
              <a:rPr lang="en-US" sz="2400" dirty="0" smtClean="0">
                <a:latin typeface="Gill Sans MT" pitchFamily="34" charset="0"/>
                <a:ea typeface="ＭＳ Ｐゴシック" pitchFamily="-84" charset="-128"/>
              </a:rPr>
              <a:t> </a:t>
            </a:r>
            <a:r>
              <a:rPr lang="en-US" sz="2400" dirty="0" err="1" smtClean="0">
                <a:latin typeface="Gill Sans MT" pitchFamily="34" charset="0"/>
                <a:ea typeface="ＭＳ Ｐゴシック" pitchFamily="-84" charset="-128"/>
              </a:rPr>
              <a:t>övergått</a:t>
            </a:r>
            <a:r>
              <a:rPr lang="en-US" sz="2400" dirty="0" smtClean="0">
                <a:latin typeface="Gill Sans MT" pitchFamily="34" charset="0"/>
                <a:ea typeface="ＭＳ Ｐゴシック" pitchFamily="-84" charset="-128"/>
              </a:rPr>
              <a:t> </a:t>
            </a:r>
            <a:r>
              <a:rPr lang="en-US" sz="2400" dirty="0" err="1" smtClean="0">
                <a:latin typeface="Gill Sans MT" pitchFamily="34" charset="0"/>
                <a:ea typeface="ＭＳ Ｐゴシック" pitchFamily="-84" charset="-128"/>
              </a:rPr>
              <a:t>i</a:t>
            </a:r>
            <a:r>
              <a:rPr lang="en-US" sz="2400" dirty="0" smtClean="0">
                <a:latin typeface="Gill Sans MT" pitchFamily="34" charset="0"/>
                <a:ea typeface="ＭＳ Ｐゴシック" pitchFamily="-84" charset="-128"/>
              </a:rPr>
              <a:t> en </a:t>
            </a:r>
            <a:r>
              <a:rPr lang="en-US" sz="2400" dirty="0" err="1" smtClean="0">
                <a:latin typeface="Gill Sans MT" pitchFamily="34" charset="0"/>
                <a:ea typeface="ＭＳ Ｐゴシック" pitchFamily="-84" charset="-128"/>
              </a:rPr>
              <a:t>styrgrupp</a:t>
            </a:r>
            <a:endParaRPr lang="en-US" sz="2400" dirty="0" smtClean="0">
              <a:latin typeface="Gill Sans MT" pitchFamily="34" charset="0"/>
              <a:ea typeface="ＭＳ Ｐゴシック" pitchFamily="-84" charset="-128"/>
            </a:endParaRPr>
          </a:p>
          <a:p>
            <a:pPr eaLnBrk="1" hangingPunct="1"/>
            <a:r>
              <a:rPr lang="en-US" sz="2400" dirty="0" err="1" smtClean="0">
                <a:latin typeface="Gill Sans MT" pitchFamily="34" charset="0"/>
                <a:ea typeface="ＭＳ Ｐゴシック" pitchFamily="-84" charset="-128"/>
              </a:rPr>
              <a:t>Breddinförande</a:t>
            </a:r>
            <a:r>
              <a:rPr lang="en-US" dirty="0">
                <a:latin typeface="Gill Sans MT" pitchFamily="34" charset="0"/>
                <a:ea typeface="ＭＳ Ｐゴシック" pitchFamily="-84" charset="-128"/>
              </a:rPr>
              <a:t> </a:t>
            </a:r>
            <a:r>
              <a:rPr lang="en-US" dirty="0" err="1" smtClean="0">
                <a:latin typeface="Gill Sans MT" pitchFamily="34" charset="0"/>
                <a:ea typeface="ＭＳ Ｐゴシック" pitchFamily="-84" charset="-128"/>
              </a:rPr>
              <a:t>pågår</a:t>
            </a:r>
            <a:endParaRPr lang="en-US" dirty="0" smtClean="0">
              <a:latin typeface="Gill Sans MT" pitchFamily="34" charset="0"/>
              <a:ea typeface="ＭＳ Ｐゴシック" pitchFamily="-84" charset="-128"/>
            </a:endParaRPr>
          </a:p>
          <a:p>
            <a:pPr eaLnBrk="1" hangingPunct="1"/>
            <a:r>
              <a:rPr lang="en-US" sz="2400" dirty="0" err="1" smtClean="0">
                <a:latin typeface="Gill Sans MT" pitchFamily="34" charset="0"/>
                <a:ea typeface="ＭＳ Ｐゴシック" pitchFamily="-84" charset="-128"/>
              </a:rPr>
              <a:t>Inhämtande</a:t>
            </a:r>
            <a:r>
              <a:rPr lang="en-US" sz="2400" dirty="0" smtClean="0">
                <a:latin typeface="Gill Sans MT" pitchFamily="34" charset="0"/>
                <a:ea typeface="ＭＳ Ｐゴシック" pitchFamily="-84" charset="-128"/>
              </a:rPr>
              <a:t> </a:t>
            </a:r>
            <a:r>
              <a:rPr lang="en-US" sz="2400" dirty="0" err="1" smtClean="0">
                <a:latin typeface="Gill Sans MT" pitchFamily="34" charset="0"/>
                <a:ea typeface="ＭＳ Ｐゴシック" pitchFamily="-84" charset="-128"/>
              </a:rPr>
              <a:t>av</a:t>
            </a:r>
            <a:r>
              <a:rPr lang="en-US" sz="2400" dirty="0" smtClean="0">
                <a:latin typeface="Gill Sans MT" pitchFamily="34" charset="0"/>
                <a:ea typeface="ＭＳ Ｐゴシック" pitchFamily="-84" charset="-128"/>
              </a:rPr>
              <a:t> </a:t>
            </a:r>
            <a:r>
              <a:rPr lang="en-US" sz="2400" dirty="0" err="1" smtClean="0">
                <a:latin typeface="Gill Sans MT" pitchFamily="34" charset="0"/>
                <a:ea typeface="ＭＳ Ｐゴシック" pitchFamily="-84" charset="-128"/>
              </a:rPr>
              <a:t>statistik</a:t>
            </a:r>
            <a:endParaRPr lang="en-US" sz="2400" dirty="0" smtClean="0">
              <a:latin typeface="Gill Sans MT" pitchFamily="34" charset="0"/>
              <a:ea typeface="ＭＳ Ｐゴシック" pitchFamily="-84" charset="-128"/>
            </a:endParaRPr>
          </a:p>
          <a:p>
            <a:pPr eaLnBrk="1" hangingPunct="1"/>
            <a:r>
              <a:rPr lang="en-US" dirty="0" err="1" smtClean="0">
                <a:latin typeface="Gill Sans MT" pitchFamily="34" charset="0"/>
                <a:ea typeface="ＭＳ Ｐゴシック" pitchFamily="-84" charset="-128"/>
              </a:rPr>
              <a:t>Arbetsterapeut</a:t>
            </a:r>
            <a:r>
              <a:rPr lang="en-US" dirty="0" smtClean="0">
                <a:latin typeface="Gill Sans MT" pitchFamily="34" charset="0"/>
                <a:ea typeface="ＭＳ Ｐゴシック" pitchFamily="-84" charset="-128"/>
              </a:rPr>
              <a:t> </a:t>
            </a:r>
            <a:r>
              <a:rPr lang="en-US" dirty="0" err="1" smtClean="0">
                <a:latin typeface="Gill Sans MT" pitchFamily="34" charset="0"/>
                <a:ea typeface="ＭＳ Ｐゴシック" pitchFamily="-84" charset="-128"/>
              </a:rPr>
              <a:t>har</a:t>
            </a:r>
            <a:r>
              <a:rPr lang="en-US" dirty="0" smtClean="0">
                <a:latin typeface="Gill Sans MT" pitchFamily="34" charset="0"/>
                <a:ea typeface="ＭＳ Ｐゴシック" pitchFamily="-84" charset="-128"/>
              </a:rPr>
              <a:t> </a:t>
            </a:r>
            <a:r>
              <a:rPr lang="en-US" dirty="0" err="1" smtClean="0">
                <a:latin typeface="Gill Sans MT" pitchFamily="34" charset="0"/>
                <a:ea typeface="ＭＳ Ｐゴシック" pitchFamily="-84" charset="-128"/>
              </a:rPr>
              <a:t>tillkommit</a:t>
            </a:r>
            <a:r>
              <a:rPr lang="en-US" dirty="0" smtClean="0">
                <a:latin typeface="Gill Sans MT" pitchFamily="34" charset="0"/>
                <a:ea typeface="ＭＳ Ｐゴシック" pitchFamily="-84" charset="-128"/>
              </a:rPr>
              <a:t> </a:t>
            </a:r>
          </a:p>
          <a:p>
            <a:pPr eaLnBrk="1" hangingPunct="1"/>
            <a:r>
              <a:rPr lang="en-US" dirty="0" err="1" smtClean="0">
                <a:latin typeface="Gill Sans MT" pitchFamily="34" charset="0"/>
                <a:ea typeface="ＭＳ Ｐゴシック" pitchFamily="-84" charset="-128"/>
              </a:rPr>
              <a:t>Önskemål</a:t>
            </a:r>
            <a:r>
              <a:rPr lang="en-US" dirty="0" smtClean="0">
                <a:latin typeface="Gill Sans MT" pitchFamily="34" charset="0"/>
                <a:ea typeface="ＭＳ Ｐゴシック" pitchFamily="-84" charset="-128"/>
              </a:rPr>
              <a:t> </a:t>
            </a:r>
            <a:r>
              <a:rPr lang="en-US" dirty="0" err="1" smtClean="0">
                <a:latin typeface="Gill Sans MT" pitchFamily="34" charset="0"/>
                <a:ea typeface="ＭＳ Ｐゴシック" pitchFamily="-84" charset="-128"/>
              </a:rPr>
              <a:t>att</a:t>
            </a:r>
            <a:r>
              <a:rPr lang="en-US" dirty="0" smtClean="0">
                <a:latin typeface="Gill Sans MT" pitchFamily="34" charset="0"/>
                <a:ea typeface="ＭＳ Ｐゴシック" pitchFamily="-84" charset="-128"/>
              </a:rPr>
              <a:t> </a:t>
            </a:r>
            <a:r>
              <a:rPr lang="en-US" dirty="0" err="1" smtClean="0">
                <a:latin typeface="Gill Sans MT" pitchFamily="34" charset="0"/>
                <a:ea typeface="ＭＳ Ｐゴシック" pitchFamily="-84" charset="-128"/>
              </a:rPr>
              <a:t>även</a:t>
            </a:r>
            <a:r>
              <a:rPr lang="en-US" dirty="0" smtClean="0">
                <a:latin typeface="Gill Sans MT" pitchFamily="34" charset="0"/>
                <a:ea typeface="ＭＳ Ｐゴシック" pitchFamily="-84" charset="-128"/>
              </a:rPr>
              <a:t> </a:t>
            </a:r>
            <a:r>
              <a:rPr lang="en-US" dirty="0" err="1" smtClean="0">
                <a:latin typeface="Gill Sans MT" pitchFamily="34" charset="0"/>
                <a:ea typeface="ＭＳ Ｐゴシック" pitchFamily="-84" charset="-128"/>
              </a:rPr>
              <a:t>integrera</a:t>
            </a:r>
            <a:r>
              <a:rPr lang="en-US" dirty="0" smtClean="0">
                <a:latin typeface="Gill Sans MT" pitchFamily="34" charset="0"/>
                <a:ea typeface="ＭＳ Ｐゴシック" pitchFamily="-84" charset="-128"/>
              </a:rPr>
              <a:t> </a:t>
            </a:r>
            <a:r>
              <a:rPr lang="en-US" dirty="0" err="1" smtClean="0">
                <a:latin typeface="Gill Sans MT" pitchFamily="34" charset="0"/>
                <a:ea typeface="ＭＳ Ｐゴシック" pitchFamily="-84" charset="-128"/>
              </a:rPr>
              <a:t>sjukgymnast</a:t>
            </a:r>
            <a:endParaRPr lang="en-US" sz="2400" dirty="0" smtClean="0">
              <a:latin typeface="Gill Sans MT" pitchFamily="34" charset="0"/>
              <a:ea typeface="ＭＳ Ｐゴシック" pitchFamily="-84" charset="-128"/>
            </a:endParaRPr>
          </a:p>
        </p:txBody>
      </p:sp>
      <p:sp>
        <p:nvSpPr>
          <p:cNvPr id="21506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dirty="0" smtClean="0">
                <a:latin typeface="Gill Sans MT" pitchFamily="34" charset="0"/>
                <a:ea typeface="ＭＳ Ｐゴシック" pitchFamily="-84" charset="-128"/>
              </a:rPr>
              <a:t>Hur går vi vidare</a:t>
            </a:r>
          </a:p>
        </p:txBody>
      </p:sp>
      <p:sp>
        <p:nvSpPr>
          <p:cNvPr id="21507" name="Platshållare för text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endParaRPr lang="sv-SE" smtClean="0">
              <a:latin typeface="Gill Sans MT" pitchFamily="34" charset="0"/>
              <a:ea typeface="ＭＳ Ｐゴシック" pitchFamily="-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7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7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7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7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7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7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7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7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74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74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74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74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74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74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74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74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Gill Sans"/>
                <a:cs typeface="Gill Sans"/>
              </a:rPr>
              <a:t>Ingen</a:t>
            </a:r>
            <a:r>
              <a:rPr lang="en-US" dirty="0" smtClean="0">
                <a:latin typeface="Gill Sans"/>
                <a:cs typeface="Gill Sans"/>
              </a:rPr>
              <a:t> </a:t>
            </a:r>
            <a:r>
              <a:rPr lang="en-US" dirty="0" err="1" smtClean="0">
                <a:latin typeface="Gill Sans"/>
                <a:cs typeface="Gill Sans"/>
              </a:rPr>
              <a:t>möjlighet</a:t>
            </a:r>
            <a:r>
              <a:rPr lang="en-US" dirty="0" smtClean="0">
                <a:latin typeface="Gill Sans"/>
                <a:cs typeface="Gill Sans"/>
              </a:rPr>
              <a:t> </a:t>
            </a:r>
            <a:r>
              <a:rPr lang="en-US" dirty="0" err="1" smtClean="0">
                <a:latin typeface="Gill Sans"/>
                <a:cs typeface="Gill Sans"/>
              </a:rPr>
              <a:t>att</a:t>
            </a:r>
            <a:r>
              <a:rPr lang="en-US" dirty="0" smtClean="0">
                <a:latin typeface="Gill Sans"/>
                <a:cs typeface="Gill Sans"/>
              </a:rPr>
              <a:t> </a:t>
            </a:r>
            <a:r>
              <a:rPr lang="en-US" dirty="0" err="1" smtClean="0">
                <a:latin typeface="Gill Sans"/>
                <a:cs typeface="Gill Sans"/>
              </a:rPr>
              <a:t>få</a:t>
            </a:r>
            <a:r>
              <a:rPr lang="en-US" dirty="0" smtClean="0">
                <a:latin typeface="Gill Sans"/>
                <a:cs typeface="Gill Sans"/>
              </a:rPr>
              <a:t> </a:t>
            </a:r>
            <a:r>
              <a:rPr lang="en-US" dirty="0" err="1" smtClean="0">
                <a:latin typeface="Gill Sans"/>
                <a:cs typeface="Gill Sans"/>
              </a:rPr>
              <a:t>statistik</a:t>
            </a:r>
            <a:r>
              <a:rPr lang="en-US" dirty="0" smtClean="0">
                <a:latin typeface="Gill Sans"/>
                <a:cs typeface="Gill Sans"/>
              </a:rPr>
              <a:t> </a:t>
            </a:r>
            <a:r>
              <a:rPr lang="en-US" dirty="0" err="1" smtClean="0">
                <a:latin typeface="Gill Sans"/>
                <a:cs typeface="Gill Sans"/>
              </a:rPr>
              <a:t>för</a:t>
            </a:r>
            <a:r>
              <a:rPr lang="en-US" dirty="0" smtClean="0">
                <a:latin typeface="Gill Sans"/>
                <a:cs typeface="Gill Sans"/>
              </a:rPr>
              <a:t> </a:t>
            </a:r>
            <a:r>
              <a:rPr lang="en-US" dirty="0" err="1" smtClean="0">
                <a:latin typeface="Gill Sans"/>
                <a:cs typeface="Gill Sans"/>
              </a:rPr>
              <a:t>enskilda</a:t>
            </a:r>
            <a:r>
              <a:rPr lang="en-US" dirty="0">
                <a:latin typeface="Gill Sans"/>
                <a:cs typeface="Gill Sans"/>
              </a:rPr>
              <a:t> </a:t>
            </a:r>
            <a:r>
              <a:rPr lang="en-US" dirty="0" err="1" smtClean="0">
                <a:latin typeface="Gill Sans"/>
                <a:cs typeface="Gill Sans"/>
              </a:rPr>
              <a:t>vårdcentraler</a:t>
            </a:r>
            <a:r>
              <a:rPr lang="en-US" dirty="0" smtClean="0">
                <a:latin typeface="Gill Sans"/>
                <a:cs typeface="Gill Sans"/>
              </a:rPr>
              <a:t> </a:t>
            </a:r>
            <a:r>
              <a:rPr lang="en-US" dirty="0" err="1" smtClean="0">
                <a:latin typeface="Gill Sans"/>
                <a:cs typeface="Gill Sans"/>
              </a:rPr>
              <a:t>från</a:t>
            </a:r>
            <a:r>
              <a:rPr lang="en-US" dirty="0" smtClean="0">
                <a:latin typeface="Gill Sans"/>
                <a:cs typeface="Gill Sans"/>
              </a:rPr>
              <a:t> </a:t>
            </a:r>
            <a:r>
              <a:rPr lang="en-US" dirty="0" err="1" smtClean="0">
                <a:latin typeface="Gill Sans"/>
                <a:cs typeface="Gill Sans"/>
              </a:rPr>
              <a:t>försäkringskassan</a:t>
            </a:r>
            <a:r>
              <a:rPr lang="en-US" dirty="0" smtClean="0">
                <a:latin typeface="Gill Sans"/>
                <a:cs typeface="Gill Sans"/>
              </a:rPr>
              <a:t>, </a:t>
            </a:r>
            <a:r>
              <a:rPr lang="en-US" dirty="0" err="1" smtClean="0">
                <a:latin typeface="Gill Sans"/>
                <a:cs typeface="Gill Sans"/>
              </a:rPr>
              <a:t>endast</a:t>
            </a:r>
            <a:r>
              <a:rPr lang="en-US" dirty="0" smtClean="0">
                <a:latin typeface="Gill Sans"/>
                <a:cs typeface="Gill Sans"/>
              </a:rPr>
              <a:t> vid </a:t>
            </a:r>
            <a:r>
              <a:rPr lang="en-US" dirty="0" err="1" smtClean="0">
                <a:latin typeface="Gill Sans"/>
                <a:cs typeface="Gill Sans"/>
              </a:rPr>
              <a:t>elektroniska</a:t>
            </a:r>
            <a:r>
              <a:rPr lang="en-US" dirty="0" smtClean="0">
                <a:latin typeface="Gill Sans"/>
                <a:cs typeface="Gill Sans"/>
              </a:rPr>
              <a:t> </a:t>
            </a:r>
            <a:r>
              <a:rPr lang="en-US" dirty="0" err="1" smtClean="0">
                <a:latin typeface="Gill Sans"/>
                <a:cs typeface="Gill Sans"/>
              </a:rPr>
              <a:t>intyg</a:t>
            </a:r>
            <a:endParaRPr lang="en-US" dirty="0" smtClean="0">
              <a:latin typeface="Gill Sans"/>
              <a:cs typeface="Gill Sans"/>
            </a:endParaRPr>
          </a:p>
          <a:p>
            <a:r>
              <a:rPr lang="en-US" dirty="0" smtClean="0">
                <a:latin typeface="Gill Sans"/>
                <a:cs typeface="Gill Sans"/>
              </a:rPr>
              <a:t>Inga </a:t>
            </a:r>
            <a:r>
              <a:rPr lang="en-US" dirty="0" err="1" smtClean="0">
                <a:latin typeface="Gill Sans"/>
                <a:cs typeface="Gill Sans"/>
              </a:rPr>
              <a:t>statistiskt</a:t>
            </a:r>
            <a:r>
              <a:rPr lang="en-US" dirty="0" smtClean="0">
                <a:latin typeface="Gill Sans"/>
                <a:cs typeface="Gill Sans"/>
              </a:rPr>
              <a:t> </a:t>
            </a:r>
            <a:r>
              <a:rPr lang="en-US" dirty="0" err="1" smtClean="0">
                <a:latin typeface="Gill Sans"/>
                <a:cs typeface="Gill Sans"/>
              </a:rPr>
              <a:t>signifikanta</a:t>
            </a:r>
            <a:r>
              <a:rPr lang="en-US" dirty="0" smtClean="0">
                <a:latin typeface="Gill Sans"/>
                <a:cs typeface="Gill Sans"/>
              </a:rPr>
              <a:t> </a:t>
            </a:r>
            <a:r>
              <a:rPr lang="en-US" dirty="0" err="1" smtClean="0">
                <a:latin typeface="Gill Sans"/>
                <a:cs typeface="Gill Sans"/>
              </a:rPr>
              <a:t>skillnader</a:t>
            </a:r>
            <a:r>
              <a:rPr lang="en-US" dirty="0" smtClean="0">
                <a:latin typeface="Gill Sans"/>
                <a:cs typeface="Gill Sans"/>
              </a:rPr>
              <a:t> </a:t>
            </a:r>
            <a:r>
              <a:rPr lang="en-US" dirty="0" err="1" smtClean="0">
                <a:latin typeface="Gill Sans"/>
                <a:cs typeface="Gill Sans"/>
              </a:rPr>
              <a:t>för</a:t>
            </a:r>
            <a:r>
              <a:rPr lang="en-US" dirty="0" smtClean="0">
                <a:latin typeface="Gill Sans"/>
                <a:cs typeface="Gill Sans"/>
              </a:rPr>
              <a:t> Gotland…</a:t>
            </a:r>
          </a:p>
          <a:p>
            <a:r>
              <a:rPr lang="en-US" dirty="0" smtClean="0">
                <a:latin typeface="Gill Sans"/>
                <a:cs typeface="Gill Sans"/>
              </a:rPr>
              <a:t>Men…</a:t>
            </a:r>
          </a:p>
          <a:p>
            <a:r>
              <a:rPr lang="en-US" dirty="0" err="1" smtClean="0">
                <a:latin typeface="Gill Sans"/>
                <a:cs typeface="Gill Sans"/>
              </a:rPr>
              <a:t>Enligt</a:t>
            </a:r>
            <a:r>
              <a:rPr lang="en-US" dirty="0" smtClean="0">
                <a:latin typeface="Gill Sans"/>
                <a:cs typeface="Gill Sans"/>
              </a:rPr>
              <a:t> data </a:t>
            </a:r>
            <a:r>
              <a:rPr lang="en-US" dirty="0" err="1" smtClean="0">
                <a:latin typeface="Gill Sans"/>
                <a:cs typeface="Gill Sans"/>
              </a:rPr>
              <a:t>för</a:t>
            </a:r>
            <a:r>
              <a:rPr lang="en-US" dirty="0" smtClean="0">
                <a:latin typeface="Gill Sans"/>
                <a:cs typeface="Gill Sans"/>
              </a:rPr>
              <a:t> 2014 </a:t>
            </a:r>
            <a:r>
              <a:rPr lang="en-US" dirty="0" err="1" smtClean="0">
                <a:latin typeface="Gill Sans"/>
                <a:cs typeface="Gill Sans"/>
              </a:rPr>
              <a:t>följde</a:t>
            </a:r>
            <a:r>
              <a:rPr lang="en-US" dirty="0" smtClean="0">
                <a:latin typeface="Gill Sans"/>
                <a:cs typeface="Gill Sans"/>
              </a:rPr>
              <a:t> </a:t>
            </a:r>
            <a:r>
              <a:rPr lang="en-US" dirty="0" err="1" smtClean="0">
                <a:latin typeface="Gill Sans"/>
                <a:cs typeface="Gill Sans"/>
              </a:rPr>
              <a:t>inte</a:t>
            </a:r>
            <a:r>
              <a:rPr lang="en-US" dirty="0" smtClean="0">
                <a:latin typeface="Gill Sans"/>
                <a:cs typeface="Gill Sans"/>
              </a:rPr>
              <a:t> Gotland den </a:t>
            </a:r>
            <a:r>
              <a:rPr lang="en-US" dirty="0" err="1" smtClean="0">
                <a:latin typeface="Gill Sans"/>
                <a:cs typeface="Gill Sans"/>
              </a:rPr>
              <a:t>nationella</a:t>
            </a:r>
            <a:r>
              <a:rPr lang="en-US" dirty="0" smtClean="0">
                <a:latin typeface="Gill Sans"/>
                <a:cs typeface="Gill Sans"/>
              </a:rPr>
              <a:t> </a:t>
            </a:r>
            <a:r>
              <a:rPr lang="en-US" dirty="0" err="1" smtClean="0">
                <a:latin typeface="Gill Sans"/>
                <a:cs typeface="Gill Sans"/>
              </a:rPr>
              <a:t>trenden</a:t>
            </a:r>
            <a:r>
              <a:rPr lang="en-US" dirty="0" smtClean="0">
                <a:latin typeface="Gill Sans"/>
                <a:cs typeface="Gill Sans"/>
              </a:rPr>
              <a:t> med </a:t>
            </a:r>
            <a:r>
              <a:rPr lang="en-US" dirty="0" err="1" smtClean="0">
                <a:latin typeface="Gill Sans"/>
                <a:cs typeface="Gill Sans"/>
              </a:rPr>
              <a:t>ökade</a:t>
            </a:r>
            <a:r>
              <a:rPr lang="en-US" dirty="0" smtClean="0">
                <a:latin typeface="Gill Sans"/>
                <a:cs typeface="Gill Sans"/>
              </a:rPr>
              <a:t> </a:t>
            </a:r>
            <a:r>
              <a:rPr lang="en-US" dirty="0" err="1" smtClean="0">
                <a:latin typeface="Gill Sans"/>
                <a:cs typeface="Gill Sans"/>
              </a:rPr>
              <a:t>sjuktal</a:t>
            </a:r>
            <a:r>
              <a:rPr lang="en-US" dirty="0" smtClean="0">
                <a:latin typeface="Gill Sans"/>
                <a:cs typeface="Gill Sans"/>
              </a:rPr>
              <a:t> </a:t>
            </a:r>
            <a:r>
              <a:rPr lang="en-US" dirty="0" err="1" smtClean="0">
                <a:latin typeface="Gill Sans"/>
                <a:cs typeface="Gill Sans"/>
              </a:rPr>
              <a:t>för</a:t>
            </a:r>
            <a:r>
              <a:rPr lang="en-US" dirty="0" smtClean="0">
                <a:latin typeface="Gill Sans"/>
                <a:cs typeface="Gill Sans"/>
              </a:rPr>
              <a:t> </a:t>
            </a:r>
            <a:r>
              <a:rPr lang="en-US" dirty="0" err="1" smtClean="0">
                <a:latin typeface="Gill Sans"/>
                <a:cs typeface="Gill Sans"/>
              </a:rPr>
              <a:t>psykisk</a:t>
            </a:r>
            <a:r>
              <a:rPr lang="en-US" dirty="0" smtClean="0">
                <a:latin typeface="Gill Sans"/>
                <a:cs typeface="Gill Sans"/>
              </a:rPr>
              <a:t> </a:t>
            </a:r>
            <a:r>
              <a:rPr lang="en-US" dirty="0" err="1" smtClean="0">
                <a:latin typeface="Gill Sans"/>
                <a:cs typeface="Gill Sans"/>
              </a:rPr>
              <a:t>ohälsa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Gill Sans"/>
                <a:cs typeface="Gill Sans"/>
              </a:rPr>
              <a:t>Mycket</a:t>
            </a:r>
            <a:r>
              <a:rPr lang="en-US" dirty="0" smtClean="0">
                <a:latin typeface="Gill Sans"/>
                <a:cs typeface="Gill Sans"/>
              </a:rPr>
              <a:t> </a:t>
            </a:r>
            <a:r>
              <a:rPr lang="en-US" dirty="0" err="1" smtClean="0">
                <a:latin typeface="Gill Sans"/>
                <a:cs typeface="Gill Sans"/>
              </a:rPr>
              <a:t>inofficiell</a:t>
            </a:r>
            <a:r>
              <a:rPr lang="en-US" dirty="0" smtClean="0">
                <a:latin typeface="Gill Sans"/>
                <a:cs typeface="Gill Sans"/>
              </a:rPr>
              <a:t> </a:t>
            </a:r>
            <a:r>
              <a:rPr lang="en-US" dirty="0" err="1" smtClean="0">
                <a:latin typeface="Gill Sans"/>
                <a:cs typeface="Gill Sans"/>
              </a:rPr>
              <a:t>statistik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98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Content Placeholder 4" descr="bild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t="3063" b="40345"/>
          <a:stretch/>
        </p:blipFill>
        <p:spPr>
          <a:xfrm>
            <a:off x="685800" y="1981200"/>
            <a:ext cx="7772400" cy="3305175"/>
          </a:xfrm>
          <a:noFill/>
        </p:spPr>
      </p:pic>
      <p:sp>
        <p:nvSpPr>
          <p:cNvPr id="2253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latin typeface="Gill Sans MT" pitchFamily="34" charset="0"/>
                <a:ea typeface="ＭＳ Ｐゴシック" pitchFamily="-84" charset="-128"/>
              </a:rPr>
              <a:t>Tack!!</a:t>
            </a:r>
          </a:p>
        </p:txBody>
      </p:sp>
      <p:sp>
        <p:nvSpPr>
          <p:cNvPr id="22531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endParaRPr lang="sv-SE" smtClean="0">
              <a:latin typeface="Gill Sans MT" pitchFamily="34" charset="0"/>
              <a:ea typeface="ＭＳ Ｐゴシック" pitchFamily="-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Content Placeholder 1"/>
          <p:cNvSpPr>
            <a:spLocks noGrp="1"/>
          </p:cNvSpPr>
          <p:nvPr>
            <p:ph idx="1"/>
          </p:nvPr>
        </p:nvSpPr>
        <p:spPr>
          <a:xfrm>
            <a:off x="760413" y="1981200"/>
            <a:ext cx="7772400" cy="3305175"/>
          </a:xfrm>
        </p:spPr>
        <p:txBody>
          <a:bodyPr>
            <a:normAutofit/>
          </a:bodyPr>
          <a:lstStyle/>
          <a:p>
            <a:r>
              <a:rPr lang="sv-SE" sz="2400" dirty="0" smtClean="0">
                <a:latin typeface="Gill Sans MT" pitchFamily="34" charset="0"/>
                <a:ea typeface="ＭＳ Ｐゴシック" pitchFamily="-84" charset="-128"/>
              </a:rPr>
              <a:t>Psykisk ohälsa är den vanligaste orsakerna till sjukfrånvaro och sjuk- och aktivitetsersättning tillsammans med smärta. </a:t>
            </a:r>
          </a:p>
          <a:p>
            <a:r>
              <a:rPr lang="sv-SE" sz="2400" dirty="0" smtClean="0">
                <a:latin typeface="Gill Sans MT" pitchFamily="34" charset="0"/>
                <a:ea typeface="ＭＳ Ｐゴシック" pitchFamily="-84" charset="-128"/>
              </a:rPr>
              <a:t>Den totala kostnaden för psykisk ohälsa i Sverige uppgår till nära 8 miljarder euro om året genom förlorad produktivitet och utgifter för vård och omsorg. (OECD, 2013) </a:t>
            </a:r>
          </a:p>
        </p:txBody>
      </p:sp>
      <p:sp>
        <p:nvSpPr>
          <p:cNvPr id="512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>
                <a:latin typeface="Gill Sans MT" pitchFamily="34" charset="0"/>
                <a:ea typeface="ＭＳ Ｐゴシック" pitchFamily="-84" charset="-128"/>
              </a:rPr>
              <a:t>Bakgrund</a:t>
            </a:r>
          </a:p>
        </p:txBody>
      </p:sp>
      <p:sp>
        <p:nvSpPr>
          <p:cNvPr id="5123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endParaRPr lang="sv-SE" smtClean="0">
              <a:latin typeface="Gill Sans MT" pitchFamily="34" charset="0"/>
              <a:ea typeface="ＭＳ Ｐゴシック" pitchFamily="-84" charset="-128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Platshållare för innehåll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v-SE" smtClean="0">
                <a:latin typeface="Gill Sans MT" pitchFamily="34" charset="0"/>
                <a:ea typeface="ＭＳ Ｐゴシック" pitchFamily="-84" charset="-128"/>
              </a:rPr>
              <a:t>Förbättra omhändertagandet av patienter med psykisk ohälsa.</a:t>
            </a:r>
          </a:p>
        </p:txBody>
      </p:sp>
      <p:sp>
        <p:nvSpPr>
          <p:cNvPr id="7170" name="Rubrik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smtClean="0">
                <a:latin typeface="Gill Sans MT" pitchFamily="34" charset="0"/>
                <a:ea typeface="ＭＳ Ｐゴシック" pitchFamily="-84" charset="-128"/>
              </a:rPr>
              <a:t>Syfte</a:t>
            </a:r>
          </a:p>
        </p:txBody>
      </p:sp>
      <p:sp>
        <p:nvSpPr>
          <p:cNvPr id="7171" name="Platshållare för text 1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endParaRPr lang="sv-SE" smtClean="0">
              <a:latin typeface="Gill Sans MT" pitchFamily="34" charset="0"/>
              <a:ea typeface="ＭＳ Ｐゴシック" pitchFamily="-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latshållare för innehåll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>
                <a:latin typeface="Gill Sans MT" pitchFamily="34" charset="0"/>
                <a:ea typeface="ＭＳ Ｐゴシック" pitchFamily="-84" charset="-128"/>
              </a:rPr>
              <a:t>Förbättra patientens upplevelse av kontakten med sjukvården samt minska väntetider till samtalsbehandling. 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latin typeface="Gill Sans MT" pitchFamily="34" charset="0"/>
                <a:ea typeface="ＭＳ Ｐゴシック" pitchFamily="-84" charset="-128"/>
              </a:rPr>
              <a:t>Utforma generell modell för triagering och teamarbete.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latin typeface="Gill Sans MT" pitchFamily="34" charset="0"/>
                <a:ea typeface="ＭＳ Ｐゴシック" pitchFamily="-84" charset="-128"/>
              </a:rPr>
              <a:t>Förbättra arbetsmiljön för medarbetare.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v-SE" sz="2700" smtClean="0">
              <a:latin typeface="Gill Sans MT" pitchFamily="34" charset="0"/>
              <a:ea typeface="ＭＳ Ｐゴシック" pitchFamily="-84" charset="-128"/>
            </a:endParaRPr>
          </a:p>
        </p:txBody>
      </p:sp>
      <p:sp>
        <p:nvSpPr>
          <p:cNvPr id="8194" name="Rubrik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smtClean="0">
                <a:latin typeface="Gill Sans MT" pitchFamily="34" charset="0"/>
                <a:ea typeface="ＭＳ Ｐゴシック" pitchFamily="-84" charset="-128"/>
              </a:rPr>
              <a:t>Mål</a:t>
            </a:r>
          </a:p>
        </p:txBody>
      </p:sp>
      <p:sp>
        <p:nvSpPr>
          <p:cNvPr id="8195" name="Platshållare för text 1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endParaRPr lang="sv-SE" smtClean="0">
              <a:latin typeface="Gill Sans MT" pitchFamily="34" charset="0"/>
              <a:ea typeface="ＭＳ Ｐゴシック" pitchFamily="-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800" dirty="0" smtClean="0">
                <a:latin typeface="Gill Sans MT" pitchFamily="34" charset="0"/>
                <a:ea typeface="ＭＳ Ｐゴシック" pitchFamily="-84" charset="-128"/>
              </a:rPr>
              <a:t>Direktbokning prövat och utvärderat för psykisk ohälsa och symtom från rörelseapparaten.</a:t>
            </a:r>
          </a:p>
          <a:p>
            <a:r>
              <a:rPr lang="sv-SE" sz="2800" dirty="0" smtClean="0">
                <a:latin typeface="Gill Sans MT" pitchFamily="34" charset="0"/>
                <a:ea typeface="ＭＳ Ｐゴシック" pitchFamily="-84" charset="-128"/>
              </a:rPr>
              <a:t>Syftade framförallt till förbättrad arbetsmiljö.</a:t>
            </a:r>
          </a:p>
        </p:txBody>
      </p:sp>
      <p:sp>
        <p:nvSpPr>
          <p:cNvPr id="9218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err="1" smtClean="0">
                <a:latin typeface="Gill Sans MT" pitchFamily="34" charset="0"/>
                <a:ea typeface="ＭＳ Ｐゴシック" pitchFamily="-84" charset="-128"/>
              </a:rPr>
              <a:t>Triageringsmodell</a:t>
            </a:r>
            <a:r>
              <a:rPr lang="sv-SE" dirty="0" smtClean="0">
                <a:latin typeface="Gill Sans MT" pitchFamily="34" charset="0"/>
                <a:ea typeface="ＭＳ Ｐゴシック" pitchFamily="-84" charset="-128"/>
              </a:rPr>
              <a:t> Biskopsgården</a:t>
            </a:r>
          </a:p>
        </p:txBody>
      </p:sp>
      <p:sp>
        <p:nvSpPr>
          <p:cNvPr id="9219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endParaRPr lang="sv-SE" smtClean="0">
              <a:latin typeface="Gill Sans MT" pitchFamily="34" charset="0"/>
              <a:ea typeface="ＭＳ Ｐゴシック" pitchFamily="-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Content Placeholder 1"/>
          <p:cNvSpPr>
            <a:spLocks noGrp="1"/>
          </p:cNvSpPr>
          <p:nvPr>
            <p:ph idx="1"/>
          </p:nvPr>
        </p:nvSpPr>
        <p:spPr>
          <a:xfrm>
            <a:off x="685800" y="1484313"/>
            <a:ext cx="7772400" cy="3802062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sv-SE" sz="2000" i="1" smtClean="0">
                <a:latin typeface="Gill Sans MT" pitchFamily="34" charset="0"/>
                <a:ea typeface="ＭＳ Ｐゴシック" pitchFamily="-84" charset="-128"/>
              </a:rPr>
              <a:t>Triageringsmodell Wisby söder</a:t>
            </a:r>
          </a:p>
          <a:p>
            <a:pPr marL="0" indent="0"/>
            <a:r>
              <a:rPr lang="sv-SE" sz="2000" smtClean="0">
                <a:latin typeface="Gill Sans MT" pitchFamily="34" charset="0"/>
                <a:ea typeface="ＭＳ Ｐゴシック" pitchFamily="-84" charset="-128"/>
              </a:rPr>
              <a:t>Telefonsköterska bokar direkt till beteendevetare</a:t>
            </a:r>
          </a:p>
          <a:p>
            <a:pPr marL="0" indent="0"/>
            <a:r>
              <a:rPr lang="sv-SE" sz="2000" smtClean="0">
                <a:latin typeface="Gill Sans MT" pitchFamily="34" charset="0"/>
                <a:ea typeface="ＭＳ Ｐゴシック" pitchFamily="-84" charset="-128"/>
              </a:rPr>
              <a:t>Bokas för bedömningssamtal på 45 minuter. </a:t>
            </a:r>
          </a:p>
          <a:p>
            <a:pPr marL="0" indent="0"/>
            <a:r>
              <a:rPr lang="sv-SE" sz="2000" smtClean="0">
                <a:latin typeface="Gill Sans MT" pitchFamily="34" charset="0"/>
                <a:ea typeface="ＭＳ Ｐゴシック" pitchFamily="-84" charset="-128"/>
              </a:rPr>
              <a:t>Patienten erbjuds idag 1-2 bedömningsamtal. </a:t>
            </a:r>
          </a:p>
          <a:p>
            <a:pPr marL="0" indent="0"/>
            <a:r>
              <a:rPr lang="sv-SE" sz="2000" smtClean="0">
                <a:latin typeface="Gill Sans MT" pitchFamily="34" charset="0"/>
                <a:ea typeface="ＭＳ Ｐゴシック" pitchFamily="-84" charset="-128"/>
              </a:rPr>
              <a:t>Vid behov av fortsatt behandling sätts patienten på väntelista för KBT, terapi eller fortsatt samtalskontakt med kurator.</a:t>
            </a:r>
          </a:p>
          <a:p>
            <a:pPr marL="0" indent="0"/>
            <a:r>
              <a:rPr lang="sv-SE" sz="2000" smtClean="0">
                <a:latin typeface="Gill Sans MT" pitchFamily="34" charset="0"/>
                <a:ea typeface="ＭＳ Ｐゴシック" pitchFamily="-84" charset="-128"/>
              </a:rPr>
              <a:t>Teamet har avsatt tid tillsammans med läkare en gång i veckan för avstämning och ev byte av behandlare.</a:t>
            </a:r>
          </a:p>
        </p:txBody>
      </p:sp>
      <p:sp>
        <p:nvSpPr>
          <p:cNvPr id="11266" name="Title 2"/>
          <p:cNvSpPr>
            <a:spLocks noGrp="1"/>
          </p:cNvSpPr>
          <p:nvPr>
            <p:ph type="title"/>
          </p:nvPr>
        </p:nvSpPr>
        <p:spPr>
          <a:xfrm>
            <a:off x="685800" y="642938"/>
            <a:ext cx="7772400" cy="769937"/>
          </a:xfrm>
        </p:spPr>
        <p:txBody>
          <a:bodyPr>
            <a:normAutofit fontScale="90000"/>
          </a:bodyPr>
          <a:lstStyle/>
          <a:p>
            <a:r>
              <a:rPr lang="sv-SE" smtClean="0">
                <a:latin typeface="Gill Sans MT" pitchFamily="34" charset="0"/>
                <a:ea typeface="ＭＳ Ｐゴシック" pitchFamily="-84" charset="-128"/>
              </a:rPr>
              <a:t>Testade förändringar</a:t>
            </a:r>
          </a:p>
        </p:txBody>
      </p:sp>
      <p:sp>
        <p:nvSpPr>
          <p:cNvPr id="11267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endParaRPr lang="sv-SE" smtClean="0">
              <a:latin typeface="Gill Sans MT" pitchFamily="34" charset="0"/>
              <a:ea typeface="ＭＳ Ｐゴシック" pitchFamily="-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0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0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0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0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02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02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02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02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latshållare för innehåll 11"/>
          <p:cNvSpPr>
            <a:spLocks noGrp="1"/>
          </p:cNvSpPr>
          <p:nvPr>
            <p:ph idx="1"/>
          </p:nvPr>
        </p:nvSpPr>
        <p:spPr>
          <a:xfrm>
            <a:off x="685800" y="1557338"/>
            <a:ext cx="7772400" cy="3729037"/>
          </a:xfrm>
        </p:spPr>
        <p:txBody>
          <a:bodyPr>
            <a:normAutofit/>
          </a:bodyPr>
          <a:lstStyle/>
          <a:p>
            <a:pPr marL="0" indent="0" eaLnBrk="1" hangingPunct="1">
              <a:buFontTx/>
              <a:buNone/>
            </a:pPr>
            <a:r>
              <a:rPr lang="sv-SE" sz="2000" smtClean="0">
                <a:latin typeface="Gill Sans MT" pitchFamily="34" charset="0"/>
                <a:ea typeface="ＭＳ Ｐゴシック" pitchFamily="-84" charset="-128"/>
              </a:rPr>
              <a:t>Direktbokning via telefonsköterska till bedömningssamtal hos beteendevetare</a:t>
            </a:r>
          </a:p>
          <a:p>
            <a:pPr marL="0" indent="0" eaLnBrk="1" hangingPunct="1"/>
            <a:r>
              <a:rPr lang="sv-SE" sz="2000" smtClean="0">
                <a:latin typeface="Gill Sans MT" pitchFamily="34" charset="0"/>
                <a:ea typeface="ＭＳ Ｐゴシック" pitchFamily="-84" charset="-128"/>
              </a:rPr>
              <a:t>Mellan 131202-140115 bokade 1 sköterska enligt den nya modellen. Sammanlagt bokades 4 patienter till bedömningssamtal hos KBT-terapeut.</a:t>
            </a:r>
          </a:p>
          <a:p>
            <a:pPr marL="0" indent="0" eaLnBrk="1" hangingPunct="1"/>
            <a:r>
              <a:rPr lang="sv-SE" sz="2000" smtClean="0">
                <a:latin typeface="Gill Sans MT" pitchFamily="34" charset="0"/>
                <a:ea typeface="ＭＳ Ｐゴシック" pitchFamily="-84" charset="-128"/>
              </a:rPr>
              <a:t>Mellan 140116-140413 bokade 2 sköterskor enligt den nya modellen. Sammanlagt bokades 28 patienter till bedömningssamtal hos KBT-terapeut.</a:t>
            </a:r>
          </a:p>
          <a:p>
            <a:pPr marL="0" indent="0" eaLnBrk="1" hangingPunct="1"/>
            <a:r>
              <a:rPr lang="sv-SE" sz="2000" smtClean="0">
                <a:latin typeface="Gill Sans MT" pitchFamily="34" charset="0"/>
                <a:ea typeface="ＭＳ Ｐゴシック" pitchFamily="-84" charset="-128"/>
              </a:rPr>
              <a:t>I nästa steg från 140414 triageras samtliga patienter enligt den nya modellen. Kurator finns då också bokningsbar för bedömningssamtal.</a:t>
            </a:r>
          </a:p>
        </p:txBody>
      </p:sp>
      <p:sp>
        <p:nvSpPr>
          <p:cNvPr id="13314" name="Rubrik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smtClean="0">
                <a:latin typeface="Gill Sans MT" pitchFamily="34" charset="0"/>
                <a:ea typeface="ＭＳ Ｐゴシック" pitchFamily="-84" charset="-128"/>
              </a:rPr>
              <a:t>Testade förändringar</a:t>
            </a:r>
          </a:p>
        </p:txBody>
      </p:sp>
      <p:sp>
        <p:nvSpPr>
          <p:cNvPr id="13315" name="Platshållare för text 1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endParaRPr lang="sv-SE" smtClean="0">
              <a:latin typeface="Gill Sans MT" pitchFamily="34" charset="0"/>
              <a:ea typeface="ＭＳ Ｐゴシック" pitchFamily="-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>
                <a:latin typeface="Gill Sans MT" pitchFamily="34" charset="0"/>
                <a:ea typeface="ＭＳ Ｐゴシック" pitchFamily="-84" charset="-128"/>
              </a:rPr>
              <a:t>Triageringsstöd</a:t>
            </a:r>
          </a:p>
        </p:txBody>
      </p:sp>
      <p:sp>
        <p:nvSpPr>
          <p:cNvPr id="14338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endParaRPr lang="sv-SE" smtClean="0">
              <a:latin typeface="Gill Sans MT" pitchFamily="34" charset="0"/>
              <a:ea typeface="ＭＳ Ｐゴシック" pitchFamily="-84" charset="-128"/>
            </a:endParaRPr>
          </a:p>
        </p:txBody>
      </p:sp>
      <p:graphicFrame>
        <p:nvGraphicFramePr>
          <p:cNvPr id="14339" name="Object 4"/>
          <p:cNvGraphicFramePr>
            <a:graphicFrameLocks noChangeAspect="1"/>
          </p:cNvGraphicFramePr>
          <p:nvPr/>
        </p:nvGraphicFramePr>
        <p:xfrm>
          <a:off x="900113" y="1412875"/>
          <a:ext cx="6624637" cy="439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5" name="Document" r:id="rId4" imgW="5460799" imgH="3619367" progId="Word.Document.12">
                  <p:embed/>
                </p:oleObj>
              </mc:Choice>
              <mc:Fallback>
                <p:oleObj name="Document" r:id="rId4" imgW="5460799" imgH="3619367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412875"/>
                        <a:ext cx="6624637" cy="439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42988" y="1412875"/>
            <a:ext cx="6481762" cy="2232025"/>
          </a:xfrm>
          <a:prstGeom prst="rect">
            <a:avLst/>
          </a:prstGeom>
          <a:solidFill>
            <a:srgbClr val="FFFFFF">
              <a:alpha val="74117"/>
            </a:srgbClr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sv-SE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43608" y="4581525"/>
            <a:ext cx="6481142" cy="1223739"/>
          </a:xfrm>
          <a:prstGeom prst="rect">
            <a:avLst/>
          </a:prstGeom>
          <a:solidFill>
            <a:schemeClr val="bg1">
              <a:alpha val="74117"/>
            </a:schemeClr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sv-SE">
              <a:solidFill>
                <a:srgbClr val="FF0000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2"/>
          <p:cNvSpPr>
            <a:spLocks noGrp="1"/>
          </p:cNvSpPr>
          <p:nvPr>
            <p:ph type="title"/>
          </p:nvPr>
        </p:nvSpPr>
        <p:spPr>
          <a:xfrm>
            <a:off x="683568" y="620713"/>
            <a:ext cx="7772400" cy="1143000"/>
          </a:xfrm>
        </p:spPr>
        <p:txBody>
          <a:bodyPr>
            <a:normAutofit/>
          </a:bodyPr>
          <a:lstStyle/>
          <a:p>
            <a:r>
              <a:rPr lang="sv-SE" dirty="0" err="1" smtClean="0">
                <a:latin typeface="Gill Sans MT" pitchFamily="34" charset="0"/>
                <a:ea typeface="ＭＳ Ｐゴシック" pitchFamily="-84" charset="-128"/>
              </a:rPr>
              <a:t>Triageringsmodell</a:t>
            </a:r>
            <a:r>
              <a:rPr lang="sv-SE" dirty="0" smtClean="0">
                <a:latin typeface="Gill Sans MT" pitchFamily="34" charset="0"/>
                <a:ea typeface="ＭＳ Ｐゴシック" pitchFamily="-84" charset="-128"/>
              </a:rPr>
              <a:t> Wisby Söder</a:t>
            </a:r>
          </a:p>
        </p:txBody>
      </p:sp>
      <p:sp>
        <p:nvSpPr>
          <p:cNvPr id="15363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endParaRPr lang="sv-SE" smtClean="0">
              <a:latin typeface="Gill Sans MT" pitchFamily="34" charset="0"/>
              <a:ea typeface="ＭＳ Ｐゴシック" pitchFamily="-8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491880" y="2204864"/>
            <a:ext cx="2172876" cy="57606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lvl="0" algn="ctr"/>
            <a:r>
              <a:rPr lang="sv-SE" sz="1400" b="1" dirty="0"/>
              <a:t>Telefonsköterska</a:t>
            </a:r>
          </a:p>
          <a:p>
            <a:pPr algn="ctr"/>
            <a:endParaRPr lang="en-US" sz="1400" dirty="0"/>
          </a:p>
        </p:txBody>
      </p:sp>
      <p:sp>
        <p:nvSpPr>
          <p:cNvPr id="18" name="Rounded Rectangle 17"/>
          <p:cNvSpPr/>
          <p:nvPr/>
        </p:nvSpPr>
        <p:spPr>
          <a:xfrm>
            <a:off x="1259632" y="3717032"/>
            <a:ext cx="2088232" cy="57606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lvl="0" algn="ctr"/>
            <a:r>
              <a:rPr lang="sv-SE" sz="1400" b="1" dirty="0"/>
              <a:t>Distrikts-sköterskemottagning</a:t>
            </a:r>
          </a:p>
          <a:p>
            <a:pPr algn="ctr"/>
            <a:endParaRPr lang="en-US" sz="1400" dirty="0"/>
          </a:p>
        </p:txBody>
      </p:sp>
      <p:sp>
        <p:nvSpPr>
          <p:cNvPr id="19" name="Rounded Rectangle 18"/>
          <p:cNvSpPr/>
          <p:nvPr/>
        </p:nvSpPr>
        <p:spPr>
          <a:xfrm>
            <a:off x="5940152" y="3717032"/>
            <a:ext cx="2248067" cy="57606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lvl="0" algn="ctr"/>
            <a:r>
              <a:rPr lang="sv-SE" sz="1400" b="1" dirty="0"/>
              <a:t>Läkarmottagning</a:t>
            </a:r>
            <a:endParaRPr lang="en-US" sz="1400" dirty="0"/>
          </a:p>
          <a:p>
            <a:pPr algn="ctr"/>
            <a:endParaRPr lang="en-US" sz="1400" dirty="0"/>
          </a:p>
        </p:txBody>
      </p:sp>
      <p:sp>
        <p:nvSpPr>
          <p:cNvPr id="20" name="Rounded Rectangle 19"/>
          <p:cNvSpPr/>
          <p:nvPr/>
        </p:nvSpPr>
        <p:spPr>
          <a:xfrm>
            <a:off x="3347864" y="5157192"/>
            <a:ext cx="2622437" cy="100811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/>
            <a:r>
              <a:rPr lang="sv-SE" sz="1400" b="1" dirty="0"/>
              <a:t>Psykosocialt team</a:t>
            </a:r>
            <a:br>
              <a:rPr lang="sv-SE" sz="1400" b="1" dirty="0"/>
            </a:br>
            <a:r>
              <a:rPr lang="sv-SE" sz="1400" b="1" i="1" dirty="0"/>
              <a:t>KBT-terapeut</a:t>
            </a:r>
            <a:br>
              <a:rPr lang="sv-SE" sz="1400" b="1" i="1" dirty="0"/>
            </a:br>
            <a:r>
              <a:rPr lang="sv-SE" sz="1400" b="1" i="1" dirty="0"/>
              <a:t>Psykolog</a:t>
            </a:r>
            <a:br>
              <a:rPr lang="sv-SE" sz="1400" b="1" i="1" dirty="0"/>
            </a:br>
            <a:r>
              <a:rPr lang="sv-SE" sz="1400" b="1" i="1" dirty="0"/>
              <a:t>Kurator</a:t>
            </a:r>
          </a:p>
          <a:p>
            <a:pPr algn="ctr"/>
            <a:endParaRPr lang="en-US" sz="1400" dirty="0"/>
          </a:p>
        </p:txBody>
      </p:sp>
      <p:sp>
        <p:nvSpPr>
          <p:cNvPr id="21" name="Left Arrow 20"/>
          <p:cNvSpPr/>
          <p:nvPr/>
        </p:nvSpPr>
        <p:spPr>
          <a:xfrm rot="18956776">
            <a:off x="2532272" y="2913630"/>
            <a:ext cx="1019193" cy="551851"/>
          </a:xfrm>
          <a:prstGeom prst="leftArrow">
            <a:avLst/>
          </a:prstGeom>
          <a:solidFill>
            <a:schemeClr val="dk1">
              <a:alpha val="22000"/>
            </a:schemeClr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2654926">
            <a:off x="5556074" y="2914221"/>
            <a:ext cx="1019193" cy="551851"/>
          </a:xfrm>
          <a:prstGeom prst="rightArrow">
            <a:avLst/>
          </a:prstGeom>
          <a:solidFill>
            <a:schemeClr val="dk1">
              <a:alpha val="22000"/>
            </a:schemeClr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Up-Down Arrow 22"/>
          <p:cNvSpPr/>
          <p:nvPr/>
        </p:nvSpPr>
        <p:spPr>
          <a:xfrm rot="18900000">
            <a:off x="2594991" y="4339367"/>
            <a:ext cx="548640" cy="1008580"/>
          </a:xfrm>
          <a:prstGeom prst="upDownArrow">
            <a:avLst/>
          </a:prstGeom>
          <a:solidFill>
            <a:schemeClr val="dk1">
              <a:alpha val="22000"/>
            </a:schemeClr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Up-Down Arrow 23"/>
          <p:cNvSpPr/>
          <p:nvPr/>
        </p:nvSpPr>
        <p:spPr>
          <a:xfrm rot="2700000">
            <a:off x="6144385" y="4318365"/>
            <a:ext cx="548640" cy="1008580"/>
          </a:xfrm>
          <a:prstGeom prst="upDownArrow">
            <a:avLst/>
          </a:prstGeom>
          <a:solidFill>
            <a:schemeClr val="dk1">
              <a:alpha val="22000"/>
            </a:schemeClr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5" name="Down Arrow 24"/>
          <p:cNvSpPr/>
          <p:nvPr/>
        </p:nvSpPr>
        <p:spPr>
          <a:xfrm>
            <a:off x="4283968" y="3068960"/>
            <a:ext cx="626164" cy="1872208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gion Gotlan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RG färgprofil">
    <a:dk1>
      <a:sysClr val="windowText" lastClr="000000"/>
    </a:dk1>
    <a:lt1>
      <a:sysClr val="window" lastClr="FFFFFF"/>
    </a:lt1>
    <a:dk2>
      <a:srgbClr val="6F7072"/>
    </a:dk2>
    <a:lt2>
      <a:srgbClr val="E8E9E9"/>
    </a:lt2>
    <a:accent1>
      <a:srgbClr val="C1001F"/>
    </a:accent1>
    <a:accent2>
      <a:srgbClr val="6F7072"/>
    </a:accent2>
    <a:accent3>
      <a:srgbClr val="E8E9E9"/>
    </a:accent3>
    <a:accent4>
      <a:srgbClr val="009CDD"/>
    </a:accent4>
    <a:accent5>
      <a:srgbClr val="A2BD30"/>
    </a:accent5>
    <a:accent6>
      <a:srgbClr val="DC931A"/>
    </a:accent6>
    <a:hlink>
      <a:srgbClr val="0000FF"/>
    </a:hlink>
    <a:folHlink>
      <a:srgbClr val="800080"/>
    </a:folHlink>
  </a:clrScheme>
  <a:fontScheme name="Region Gotland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RG färgprofil">
    <a:dk1>
      <a:sysClr val="windowText" lastClr="000000"/>
    </a:dk1>
    <a:lt1>
      <a:sysClr val="window" lastClr="FFFFFF"/>
    </a:lt1>
    <a:dk2>
      <a:srgbClr val="6F7072"/>
    </a:dk2>
    <a:lt2>
      <a:srgbClr val="E8E9E9"/>
    </a:lt2>
    <a:accent1>
      <a:srgbClr val="C1001F"/>
    </a:accent1>
    <a:accent2>
      <a:srgbClr val="6F7072"/>
    </a:accent2>
    <a:accent3>
      <a:srgbClr val="E8E9E9"/>
    </a:accent3>
    <a:accent4>
      <a:srgbClr val="009CDD"/>
    </a:accent4>
    <a:accent5>
      <a:srgbClr val="A2BD30"/>
    </a:accent5>
    <a:accent6>
      <a:srgbClr val="DC931A"/>
    </a:accent6>
    <a:hlink>
      <a:srgbClr val="0000FF"/>
    </a:hlink>
    <a:folHlink>
      <a:srgbClr val="800080"/>
    </a:folHlink>
  </a:clrScheme>
  <a:fontScheme name="Region Gotland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RG färgprofil">
    <a:dk1>
      <a:sysClr val="windowText" lastClr="000000"/>
    </a:dk1>
    <a:lt1>
      <a:sysClr val="window" lastClr="FFFFFF"/>
    </a:lt1>
    <a:dk2>
      <a:srgbClr val="6F7072"/>
    </a:dk2>
    <a:lt2>
      <a:srgbClr val="E8E9E9"/>
    </a:lt2>
    <a:accent1>
      <a:srgbClr val="C1001F"/>
    </a:accent1>
    <a:accent2>
      <a:srgbClr val="6F7072"/>
    </a:accent2>
    <a:accent3>
      <a:srgbClr val="E8E9E9"/>
    </a:accent3>
    <a:accent4>
      <a:srgbClr val="009CDD"/>
    </a:accent4>
    <a:accent5>
      <a:srgbClr val="A2BD30"/>
    </a:accent5>
    <a:accent6>
      <a:srgbClr val="DC931A"/>
    </a:accent6>
    <a:hlink>
      <a:srgbClr val="0000FF"/>
    </a:hlink>
    <a:folHlink>
      <a:srgbClr val="800080"/>
    </a:folHlink>
  </a:clrScheme>
  <a:fontScheme name="Region Gotland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RG färgprofil">
    <a:dk1>
      <a:sysClr val="windowText" lastClr="000000"/>
    </a:dk1>
    <a:lt1>
      <a:sysClr val="window" lastClr="FFFFFF"/>
    </a:lt1>
    <a:dk2>
      <a:srgbClr val="6F7072"/>
    </a:dk2>
    <a:lt2>
      <a:srgbClr val="E8E9E9"/>
    </a:lt2>
    <a:accent1>
      <a:srgbClr val="C1001F"/>
    </a:accent1>
    <a:accent2>
      <a:srgbClr val="6F7072"/>
    </a:accent2>
    <a:accent3>
      <a:srgbClr val="E8E9E9"/>
    </a:accent3>
    <a:accent4>
      <a:srgbClr val="009CDD"/>
    </a:accent4>
    <a:accent5>
      <a:srgbClr val="A2BD30"/>
    </a:accent5>
    <a:accent6>
      <a:srgbClr val="DC931A"/>
    </a:accent6>
    <a:hlink>
      <a:srgbClr val="0000FF"/>
    </a:hlink>
    <a:folHlink>
      <a:srgbClr val="800080"/>
    </a:folHlink>
  </a:clrScheme>
  <a:fontScheme name="Region Gotland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3951</TotalTime>
  <Words>566</Words>
  <Application>Microsoft Office PowerPoint</Application>
  <PresentationFormat>Bildspel på skärmen (4:3)</PresentationFormat>
  <Paragraphs>96</Paragraphs>
  <Slides>16</Slides>
  <Notes>13</Notes>
  <HiddenSlides>0</HiddenSlides>
  <MMClips>0</MMClips>
  <ScaleCrop>false</ScaleCrop>
  <HeadingPairs>
    <vt:vector size="8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24" baseType="lpstr">
      <vt:lpstr>ＭＳ Ｐゴシック</vt:lpstr>
      <vt:lpstr>Gill Sans</vt:lpstr>
      <vt:lpstr>Gill Sans MT</vt:lpstr>
      <vt:lpstr>News Gothic MT</vt:lpstr>
      <vt:lpstr>Times New Roman</vt:lpstr>
      <vt:lpstr>Wingdings 2</vt:lpstr>
      <vt:lpstr>Breeze</vt:lpstr>
      <vt:lpstr>Document</vt:lpstr>
      <vt:lpstr>ETAPP Effektivare Triagering av Psykisk ohälsa i Primärvården </vt:lpstr>
      <vt:lpstr>Bakgrund</vt:lpstr>
      <vt:lpstr>Syfte</vt:lpstr>
      <vt:lpstr>Mål</vt:lpstr>
      <vt:lpstr>Triageringsmodell Biskopsgården</vt:lpstr>
      <vt:lpstr>Testade förändringar</vt:lpstr>
      <vt:lpstr>Testade förändringar</vt:lpstr>
      <vt:lpstr>Triageringsstöd</vt:lpstr>
      <vt:lpstr>Triageringsmodell Wisby Söder</vt:lpstr>
      <vt:lpstr>Resultat</vt:lpstr>
      <vt:lpstr>Resultat</vt:lpstr>
      <vt:lpstr>Resultat</vt:lpstr>
      <vt:lpstr>Resultat</vt:lpstr>
      <vt:lpstr>Hur går vi vidare</vt:lpstr>
      <vt:lpstr>Mycket inofficiell statistik</vt:lpstr>
      <vt:lpstr>Tack!!</vt:lpstr>
    </vt:vector>
  </TitlesOfParts>
  <Company>Gotlands Kommun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Rubrik</dc:title>
  <dc:creator>David Skoog</dc:creator>
  <cp:lastModifiedBy>Johanna</cp:lastModifiedBy>
  <cp:revision>102</cp:revision>
  <cp:lastPrinted>2014-06-10T23:08:52Z</cp:lastPrinted>
  <dcterms:created xsi:type="dcterms:W3CDTF">2011-09-16T08:50:17Z</dcterms:created>
  <dcterms:modified xsi:type="dcterms:W3CDTF">2015-12-16T09:24:51Z</dcterms:modified>
</cp:coreProperties>
</file>