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7" r:id="rId2"/>
  </p:sldMasterIdLst>
  <p:notesMasterIdLst>
    <p:notesMasterId r:id="rId27"/>
  </p:notesMasterIdLst>
  <p:handoutMasterIdLst>
    <p:handoutMasterId r:id="rId28"/>
  </p:handoutMasterIdLst>
  <p:sldIdLst>
    <p:sldId id="266" r:id="rId3"/>
    <p:sldId id="376" r:id="rId4"/>
    <p:sldId id="399" r:id="rId5"/>
    <p:sldId id="379" r:id="rId6"/>
    <p:sldId id="386" r:id="rId7"/>
    <p:sldId id="454" r:id="rId8"/>
    <p:sldId id="453" r:id="rId9"/>
    <p:sldId id="455" r:id="rId10"/>
    <p:sldId id="385" r:id="rId11"/>
    <p:sldId id="464" r:id="rId12"/>
    <p:sldId id="519" r:id="rId13"/>
    <p:sldId id="438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471" r:id="rId23"/>
    <p:sldId id="529" r:id="rId24"/>
    <p:sldId id="530" r:id="rId25"/>
    <p:sldId id="531" r:id="rId26"/>
  </p:sldIdLst>
  <p:sldSz cx="9144000" cy="6858000" type="screen4x3"/>
  <p:notesSz cx="6797675" cy="9926638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9AE"/>
    <a:srgbClr val="8A8494"/>
    <a:srgbClr val="8C8C8C"/>
    <a:srgbClr val="808080"/>
    <a:srgbClr val="969696"/>
    <a:srgbClr val="777777"/>
    <a:srgbClr val="B2B2B2"/>
    <a:srgbClr val="174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69300" autoAdjust="0"/>
  </p:normalViewPr>
  <p:slideViewPr>
    <p:cSldViewPr snapToGrid="0">
      <p:cViewPr varScale="1">
        <p:scale>
          <a:sx n="80" d="100"/>
          <a:sy n="80" d="100"/>
        </p:scale>
        <p:origin x="2136" y="96"/>
      </p:cViewPr>
      <p:guideLst>
        <p:guide orient="horz" pos="2155"/>
        <p:guide pos="2880"/>
      </p:guideLst>
    </p:cSldViewPr>
  </p:slideViewPr>
  <p:outlineViewPr>
    <p:cViewPr>
      <p:scale>
        <a:sx n="33" d="100"/>
        <a:sy n="33" d="100"/>
      </p:scale>
      <p:origin x="0" y="-23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'[Diagram i Microsoft PowerPoint]Blad1'!$C$17</c:f>
              <c:strCache>
                <c:ptCount val="1"/>
                <c:pt idx="0">
                  <c:v>spec Norra sjukvårdsregionen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cat>
            <c:numRef>
              <c:f>'[Diagram i Microsoft PowerPoint]Blad1'!$B$18:$B$71</c:f>
              <c:numCache>
                <c:formatCode>General</c:formatCode>
                <c:ptCount val="54"/>
                <c:pt idx="0">
                  <c:v>1932</c:v>
                </c:pt>
                <c:pt idx="1">
                  <c:v>1936</c:v>
                </c:pt>
                <c:pt idx="2">
                  <c:v>1938</c:v>
                </c:pt>
                <c:pt idx="3">
                  <c:v>1939</c:v>
                </c:pt>
                <c:pt idx="4">
                  <c:v>1940</c:v>
                </c:pt>
                <c:pt idx="5">
                  <c:v>1941</c:v>
                </c:pt>
                <c:pt idx="6">
                  <c:v>1942</c:v>
                </c:pt>
                <c:pt idx="7">
                  <c:v>1943</c:v>
                </c:pt>
                <c:pt idx="8">
                  <c:v>1944</c:v>
                </c:pt>
                <c:pt idx="9">
                  <c:v>1945</c:v>
                </c:pt>
                <c:pt idx="10">
                  <c:v>1946</c:v>
                </c:pt>
                <c:pt idx="11">
                  <c:v>1947</c:v>
                </c:pt>
                <c:pt idx="12">
                  <c:v>1948</c:v>
                </c:pt>
                <c:pt idx="13">
                  <c:v>1949</c:v>
                </c:pt>
                <c:pt idx="14">
                  <c:v>1950</c:v>
                </c:pt>
                <c:pt idx="15">
                  <c:v>1951</c:v>
                </c:pt>
                <c:pt idx="16">
                  <c:v>1952</c:v>
                </c:pt>
                <c:pt idx="17">
                  <c:v>1953</c:v>
                </c:pt>
                <c:pt idx="18">
                  <c:v>1954</c:v>
                </c:pt>
                <c:pt idx="19">
                  <c:v>1955</c:v>
                </c:pt>
                <c:pt idx="20">
                  <c:v>1956</c:v>
                </c:pt>
                <c:pt idx="21">
                  <c:v>1957</c:v>
                </c:pt>
                <c:pt idx="22">
                  <c:v>1958</c:v>
                </c:pt>
                <c:pt idx="23">
                  <c:v>1959</c:v>
                </c:pt>
                <c:pt idx="24">
                  <c:v>1960</c:v>
                </c:pt>
                <c:pt idx="25">
                  <c:v>1961</c:v>
                </c:pt>
                <c:pt idx="26">
                  <c:v>1962</c:v>
                </c:pt>
                <c:pt idx="27">
                  <c:v>1963</c:v>
                </c:pt>
                <c:pt idx="28">
                  <c:v>1964</c:v>
                </c:pt>
                <c:pt idx="29">
                  <c:v>1965</c:v>
                </c:pt>
                <c:pt idx="30">
                  <c:v>1966</c:v>
                </c:pt>
                <c:pt idx="31">
                  <c:v>1967</c:v>
                </c:pt>
                <c:pt idx="32">
                  <c:v>1968</c:v>
                </c:pt>
                <c:pt idx="33">
                  <c:v>1969</c:v>
                </c:pt>
                <c:pt idx="34">
                  <c:v>1970</c:v>
                </c:pt>
                <c:pt idx="35">
                  <c:v>1971</c:v>
                </c:pt>
                <c:pt idx="36">
                  <c:v>1972</c:v>
                </c:pt>
                <c:pt idx="37">
                  <c:v>1973</c:v>
                </c:pt>
                <c:pt idx="38">
                  <c:v>1974</c:v>
                </c:pt>
                <c:pt idx="39">
                  <c:v>1975</c:v>
                </c:pt>
                <c:pt idx="40">
                  <c:v>1976</c:v>
                </c:pt>
                <c:pt idx="41">
                  <c:v>1977</c:v>
                </c:pt>
                <c:pt idx="42">
                  <c:v>1978</c:v>
                </c:pt>
                <c:pt idx="43">
                  <c:v>1979</c:v>
                </c:pt>
                <c:pt idx="44">
                  <c:v>1980</c:v>
                </c:pt>
                <c:pt idx="45">
                  <c:v>1981</c:v>
                </c:pt>
                <c:pt idx="46">
                  <c:v>1982</c:v>
                </c:pt>
                <c:pt idx="47">
                  <c:v>1983</c:v>
                </c:pt>
                <c:pt idx="48">
                  <c:v>1984</c:v>
                </c:pt>
                <c:pt idx="49">
                  <c:v>1985</c:v>
                </c:pt>
                <c:pt idx="50">
                  <c:v>1986</c:v>
                </c:pt>
                <c:pt idx="51">
                  <c:v>1987</c:v>
                </c:pt>
                <c:pt idx="52">
                  <c:v>1988</c:v>
                </c:pt>
                <c:pt idx="53">
                  <c:v>1989</c:v>
                </c:pt>
              </c:numCache>
            </c:numRef>
          </c:cat>
          <c:val>
            <c:numRef>
              <c:f>'[Diagram i Microsoft PowerPoint]Blad1'!$C$18:$C$71</c:f>
              <c:numCache>
                <c:formatCode>General</c:formatCode>
                <c:ptCount val="54"/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7</c:v>
                </c:pt>
                <c:pt idx="10">
                  <c:v>10</c:v>
                </c:pt>
                <c:pt idx="11">
                  <c:v>5</c:v>
                </c:pt>
                <c:pt idx="12">
                  <c:v>6</c:v>
                </c:pt>
                <c:pt idx="13">
                  <c:v>15</c:v>
                </c:pt>
                <c:pt idx="14">
                  <c:v>11</c:v>
                </c:pt>
                <c:pt idx="15">
                  <c:v>16</c:v>
                </c:pt>
                <c:pt idx="16">
                  <c:v>21</c:v>
                </c:pt>
                <c:pt idx="17">
                  <c:v>23</c:v>
                </c:pt>
                <c:pt idx="18">
                  <c:v>27</c:v>
                </c:pt>
                <c:pt idx="19">
                  <c:v>17</c:v>
                </c:pt>
                <c:pt idx="20">
                  <c:v>13</c:v>
                </c:pt>
                <c:pt idx="21">
                  <c:v>10</c:v>
                </c:pt>
                <c:pt idx="22">
                  <c:v>15</c:v>
                </c:pt>
                <c:pt idx="23">
                  <c:v>15</c:v>
                </c:pt>
                <c:pt idx="24">
                  <c:v>13</c:v>
                </c:pt>
                <c:pt idx="25">
                  <c:v>14</c:v>
                </c:pt>
                <c:pt idx="26">
                  <c:v>12</c:v>
                </c:pt>
                <c:pt idx="27">
                  <c:v>9</c:v>
                </c:pt>
                <c:pt idx="28">
                  <c:v>10</c:v>
                </c:pt>
                <c:pt idx="29">
                  <c:v>12</c:v>
                </c:pt>
                <c:pt idx="30">
                  <c:v>7</c:v>
                </c:pt>
                <c:pt idx="31">
                  <c:v>12</c:v>
                </c:pt>
                <c:pt idx="32">
                  <c:v>8</c:v>
                </c:pt>
                <c:pt idx="33">
                  <c:v>11</c:v>
                </c:pt>
                <c:pt idx="34">
                  <c:v>6</c:v>
                </c:pt>
                <c:pt idx="35">
                  <c:v>12</c:v>
                </c:pt>
                <c:pt idx="36">
                  <c:v>8</c:v>
                </c:pt>
                <c:pt idx="37">
                  <c:v>11</c:v>
                </c:pt>
                <c:pt idx="38">
                  <c:v>8</c:v>
                </c:pt>
                <c:pt idx="39">
                  <c:v>5</c:v>
                </c:pt>
                <c:pt idx="40">
                  <c:v>5</c:v>
                </c:pt>
                <c:pt idx="41">
                  <c:v>4</c:v>
                </c:pt>
                <c:pt idx="42">
                  <c:v>5</c:v>
                </c:pt>
                <c:pt idx="43">
                  <c:v>1</c:v>
                </c:pt>
                <c:pt idx="44">
                  <c:v>1</c:v>
                </c:pt>
                <c:pt idx="45">
                  <c:v>2</c:v>
                </c:pt>
                <c:pt idx="48">
                  <c:v>1</c:v>
                </c:pt>
                <c:pt idx="49">
                  <c:v>1</c:v>
                </c:pt>
              </c:numCache>
              <c:extLst xmlns:c15="http://schemas.microsoft.com/office/drawing/2012/chart"/>
            </c:numRef>
          </c:val>
        </c:ser>
        <c:ser>
          <c:idx val="7"/>
          <c:order val="7"/>
          <c:tx>
            <c:strRef>
              <c:f>'[Diagram i Microsoft PowerPoint]Blad1'!$I$17</c:f>
              <c:strCache>
                <c:ptCount val="1"/>
                <c:pt idx="0">
                  <c:v>ST Norra sjukvårdsregionen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cat>
            <c:numRef>
              <c:f>'[Diagram i Microsoft PowerPoint]Blad1'!$B$18:$B$71</c:f>
              <c:numCache>
                <c:formatCode>General</c:formatCode>
                <c:ptCount val="54"/>
                <c:pt idx="0">
                  <c:v>1932</c:v>
                </c:pt>
                <c:pt idx="1">
                  <c:v>1936</c:v>
                </c:pt>
                <c:pt idx="2">
                  <c:v>1938</c:v>
                </c:pt>
                <c:pt idx="3">
                  <c:v>1939</c:v>
                </c:pt>
                <c:pt idx="4">
                  <c:v>1940</c:v>
                </c:pt>
                <c:pt idx="5">
                  <c:v>1941</c:v>
                </c:pt>
                <c:pt idx="6">
                  <c:v>1942</c:v>
                </c:pt>
                <c:pt idx="7">
                  <c:v>1943</c:v>
                </c:pt>
                <c:pt idx="8">
                  <c:v>1944</c:v>
                </c:pt>
                <c:pt idx="9">
                  <c:v>1945</c:v>
                </c:pt>
                <c:pt idx="10">
                  <c:v>1946</c:v>
                </c:pt>
                <c:pt idx="11">
                  <c:v>1947</c:v>
                </c:pt>
                <c:pt idx="12">
                  <c:v>1948</c:v>
                </c:pt>
                <c:pt idx="13">
                  <c:v>1949</c:v>
                </c:pt>
                <c:pt idx="14">
                  <c:v>1950</c:v>
                </c:pt>
                <c:pt idx="15">
                  <c:v>1951</c:v>
                </c:pt>
                <c:pt idx="16">
                  <c:v>1952</c:v>
                </c:pt>
                <c:pt idx="17">
                  <c:v>1953</c:v>
                </c:pt>
                <c:pt idx="18">
                  <c:v>1954</c:v>
                </c:pt>
                <c:pt idx="19">
                  <c:v>1955</c:v>
                </c:pt>
                <c:pt idx="20">
                  <c:v>1956</c:v>
                </c:pt>
                <c:pt idx="21">
                  <c:v>1957</c:v>
                </c:pt>
                <c:pt idx="22">
                  <c:v>1958</c:v>
                </c:pt>
                <c:pt idx="23">
                  <c:v>1959</c:v>
                </c:pt>
                <c:pt idx="24">
                  <c:v>1960</c:v>
                </c:pt>
                <c:pt idx="25">
                  <c:v>1961</c:v>
                </c:pt>
                <c:pt idx="26">
                  <c:v>1962</c:v>
                </c:pt>
                <c:pt idx="27">
                  <c:v>1963</c:v>
                </c:pt>
                <c:pt idx="28">
                  <c:v>1964</c:v>
                </c:pt>
                <c:pt idx="29">
                  <c:v>1965</c:v>
                </c:pt>
                <c:pt idx="30">
                  <c:v>1966</c:v>
                </c:pt>
                <c:pt idx="31">
                  <c:v>1967</c:v>
                </c:pt>
                <c:pt idx="32">
                  <c:v>1968</c:v>
                </c:pt>
                <c:pt idx="33">
                  <c:v>1969</c:v>
                </c:pt>
                <c:pt idx="34">
                  <c:v>1970</c:v>
                </c:pt>
                <c:pt idx="35">
                  <c:v>1971</c:v>
                </c:pt>
                <c:pt idx="36">
                  <c:v>1972</c:v>
                </c:pt>
                <c:pt idx="37">
                  <c:v>1973</c:v>
                </c:pt>
                <c:pt idx="38">
                  <c:v>1974</c:v>
                </c:pt>
                <c:pt idx="39">
                  <c:v>1975</c:v>
                </c:pt>
                <c:pt idx="40">
                  <c:v>1976</c:v>
                </c:pt>
                <c:pt idx="41">
                  <c:v>1977</c:v>
                </c:pt>
                <c:pt idx="42">
                  <c:v>1978</c:v>
                </c:pt>
                <c:pt idx="43">
                  <c:v>1979</c:v>
                </c:pt>
                <c:pt idx="44">
                  <c:v>1980</c:v>
                </c:pt>
                <c:pt idx="45">
                  <c:v>1981</c:v>
                </c:pt>
                <c:pt idx="46">
                  <c:v>1982</c:v>
                </c:pt>
                <c:pt idx="47">
                  <c:v>1983</c:v>
                </c:pt>
                <c:pt idx="48">
                  <c:v>1984</c:v>
                </c:pt>
                <c:pt idx="49">
                  <c:v>1985</c:v>
                </c:pt>
                <c:pt idx="50">
                  <c:v>1986</c:v>
                </c:pt>
                <c:pt idx="51">
                  <c:v>1987</c:v>
                </c:pt>
                <c:pt idx="52">
                  <c:v>1988</c:v>
                </c:pt>
                <c:pt idx="53">
                  <c:v>1989</c:v>
                </c:pt>
              </c:numCache>
            </c:numRef>
          </c:cat>
          <c:val>
            <c:numRef>
              <c:f>'[Diagram i Microsoft PowerPoint]Blad1'!$I$18:$I$71</c:f>
              <c:numCache>
                <c:formatCode>General</c:formatCode>
                <c:ptCount val="54"/>
                <c:pt idx="13">
                  <c:v>1</c:v>
                </c:pt>
                <c:pt idx="14">
                  <c:v>1</c:v>
                </c:pt>
                <c:pt idx="16">
                  <c:v>1</c:v>
                </c:pt>
                <c:pt idx="18">
                  <c:v>1</c:v>
                </c:pt>
                <c:pt idx="19">
                  <c:v>1</c:v>
                </c:pt>
                <c:pt idx="21">
                  <c:v>2</c:v>
                </c:pt>
                <c:pt idx="23">
                  <c:v>1</c:v>
                </c:pt>
                <c:pt idx="25">
                  <c:v>1</c:v>
                </c:pt>
                <c:pt idx="27">
                  <c:v>1</c:v>
                </c:pt>
                <c:pt idx="29">
                  <c:v>1</c:v>
                </c:pt>
                <c:pt idx="30">
                  <c:v>2</c:v>
                </c:pt>
                <c:pt idx="31">
                  <c:v>4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5</c:v>
                </c:pt>
                <c:pt idx="36">
                  <c:v>4</c:v>
                </c:pt>
                <c:pt idx="37">
                  <c:v>8</c:v>
                </c:pt>
                <c:pt idx="38">
                  <c:v>5</c:v>
                </c:pt>
                <c:pt idx="39">
                  <c:v>10</c:v>
                </c:pt>
                <c:pt idx="40">
                  <c:v>4</c:v>
                </c:pt>
                <c:pt idx="41">
                  <c:v>9</c:v>
                </c:pt>
                <c:pt idx="42">
                  <c:v>10</c:v>
                </c:pt>
                <c:pt idx="43">
                  <c:v>17</c:v>
                </c:pt>
                <c:pt idx="44">
                  <c:v>13</c:v>
                </c:pt>
                <c:pt idx="45">
                  <c:v>12</c:v>
                </c:pt>
                <c:pt idx="46">
                  <c:v>13</c:v>
                </c:pt>
                <c:pt idx="47">
                  <c:v>9</c:v>
                </c:pt>
                <c:pt idx="48">
                  <c:v>9</c:v>
                </c:pt>
                <c:pt idx="49">
                  <c:v>5</c:v>
                </c:pt>
                <c:pt idx="51">
                  <c:v>1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922920"/>
        <c:axId val="399930368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'[Diagram i Microsoft PowerPoint]Blad1'!$B$17</c15:sqref>
                        </c15:formulaRef>
                      </c:ext>
                    </c:extLst>
                    <c:strCache>
                      <c:ptCount val="1"/>
                      <c:pt idx="0">
                        <c:v>År</c:v>
                      </c:pt>
                    </c:strCache>
                  </c:strRef>
                </c:tx>
                <c:spPr>
                  <a:solidFill>
                    <a:schemeClr val="accent1">
                      <a:shade val="4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>
                      <c:ext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val>
              </c15:ser>
            </c15:filteredAreaSeries>
            <c15:filteredArea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PowerPoint]Blad1'!$D$17</c15:sqref>
                        </c15:formulaRef>
                      </c:ext>
                    </c:extLst>
                    <c:strCache>
                      <c:ptCount val="1"/>
                      <c:pt idx="0">
                        <c:v>spec Stockholms sjukvårdsregion</c:v>
                      </c:pt>
                    </c:strCache>
                  </c:strRef>
                </c:tx>
                <c:spPr>
                  <a:solidFill>
                    <a:schemeClr val="accent1">
                      <a:shade val="6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PowerPoint]Blad1'!$D$18:$D$71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3">
                        <c:v>1</c:v>
                      </c:pt>
                      <c:pt idx="4">
                        <c:v>2</c:v>
                      </c:pt>
                      <c:pt idx="5">
                        <c:v>1</c:v>
                      </c:pt>
                      <c:pt idx="6">
                        <c:v>5</c:v>
                      </c:pt>
                      <c:pt idx="7">
                        <c:v>10</c:v>
                      </c:pt>
                      <c:pt idx="8">
                        <c:v>8</c:v>
                      </c:pt>
                      <c:pt idx="9">
                        <c:v>20</c:v>
                      </c:pt>
                      <c:pt idx="10">
                        <c:v>20</c:v>
                      </c:pt>
                      <c:pt idx="11">
                        <c:v>19</c:v>
                      </c:pt>
                      <c:pt idx="12">
                        <c:v>25</c:v>
                      </c:pt>
                      <c:pt idx="13">
                        <c:v>36</c:v>
                      </c:pt>
                      <c:pt idx="14">
                        <c:v>32</c:v>
                      </c:pt>
                      <c:pt idx="15">
                        <c:v>27</c:v>
                      </c:pt>
                      <c:pt idx="16">
                        <c:v>44</c:v>
                      </c:pt>
                      <c:pt idx="17">
                        <c:v>53</c:v>
                      </c:pt>
                      <c:pt idx="18">
                        <c:v>44</c:v>
                      </c:pt>
                      <c:pt idx="19">
                        <c:v>42</c:v>
                      </c:pt>
                      <c:pt idx="20">
                        <c:v>39</c:v>
                      </c:pt>
                      <c:pt idx="21">
                        <c:v>48</c:v>
                      </c:pt>
                      <c:pt idx="22">
                        <c:v>45</c:v>
                      </c:pt>
                      <c:pt idx="23">
                        <c:v>41</c:v>
                      </c:pt>
                      <c:pt idx="24">
                        <c:v>39</c:v>
                      </c:pt>
                      <c:pt idx="25">
                        <c:v>40</c:v>
                      </c:pt>
                      <c:pt idx="26">
                        <c:v>38</c:v>
                      </c:pt>
                      <c:pt idx="27">
                        <c:v>39</c:v>
                      </c:pt>
                      <c:pt idx="28">
                        <c:v>34</c:v>
                      </c:pt>
                      <c:pt idx="29">
                        <c:v>28</c:v>
                      </c:pt>
                      <c:pt idx="30">
                        <c:v>28</c:v>
                      </c:pt>
                      <c:pt idx="31">
                        <c:v>38</c:v>
                      </c:pt>
                      <c:pt idx="32">
                        <c:v>21</c:v>
                      </c:pt>
                      <c:pt idx="33">
                        <c:v>31</c:v>
                      </c:pt>
                      <c:pt idx="34">
                        <c:v>35</c:v>
                      </c:pt>
                      <c:pt idx="35">
                        <c:v>31</c:v>
                      </c:pt>
                      <c:pt idx="36">
                        <c:v>17</c:v>
                      </c:pt>
                      <c:pt idx="37">
                        <c:v>31</c:v>
                      </c:pt>
                      <c:pt idx="38">
                        <c:v>29</c:v>
                      </c:pt>
                      <c:pt idx="39">
                        <c:v>17</c:v>
                      </c:pt>
                      <c:pt idx="40">
                        <c:v>13</c:v>
                      </c:pt>
                      <c:pt idx="41">
                        <c:v>13</c:v>
                      </c:pt>
                      <c:pt idx="42">
                        <c:v>8</c:v>
                      </c:pt>
                      <c:pt idx="43">
                        <c:v>7</c:v>
                      </c:pt>
                      <c:pt idx="45">
                        <c:v>4</c:v>
                      </c:pt>
                      <c:pt idx="47">
                        <c:v>1</c:v>
                      </c:pt>
                    </c:numCache>
                  </c:numRef>
                </c:val>
              </c15:ser>
            </c15:filteredAreaSeries>
            <c15:filteredArea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PowerPoint]Blad1'!$E$17</c15:sqref>
                        </c15:formulaRef>
                      </c:ext>
                    </c:extLst>
                    <c:strCache>
                      <c:ptCount val="1"/>
                      <c:pt idx="0">
                        <c:v>spec Sydöstra sjukvårdsregionen</c:v>
                      </c:pt>
                    </c:strCache>
                  </c:strRef>
                </c:tx>
                <c:spPr>
                  <a:solidFill>
                    <a:schemeClr val="accent1">
                      <a:shade val="7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PowerPoint]Blad1'!$E$18:$E$71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10</c:v>
                      </c:pt>
                      <c:pt idx="10">
                        <c:v>4</c:v>
                      </c:pt>
                      <c:pt idx="11">
                        <c:v>5</c:v>
                      </c:pt>
                      <c:pt idx="12">
                        <c:v>8</c:v>
                      </c:pt>
                      <c:pt idx="13">
                        <c:v>11</c:v>
                      </c:pt>
                      <c:pt idx="14">
                        <c:v>18</c:v>
                      </c:pt>
                      <c:pt idx="15">
                        <c:v>14</c:v>
                      </c:pt>
                      <c:pt idx="16">
                        <c:v>21</c:v>
                      </c:pt>
                      <c:pt idx="17">
                        <c:v>14</c:v>
                      </c:pt>
                      <c:pt idx="18">
                        <c:v>20</c:v>
                      </c:pt>
                      <c:pt idx="19">
                        <c:v>21</c:v>
                      </c:pt>
                      <c:pt idx="20">
                        <c:v>16</c:v>
                      </c:pt>
                      <c:pt idx="21">
                        <c:v>17</c:v>
                      </c:pt>
                      <c:pt idx="22">
                        <c:v>18</c:v>
                      </c:pt>
                      <c:pt idx="23">
                        <c:v>15</c:v>
                      </c:pt>
                      <c:pt idx="24">
                        <c:v>18</c:v>
                      </c:pt>
                      <c:pt idx="25">
                        <c:v>11</c:v>
                      </c:pt>
                      <c:pt idx="26">
                        <c:v>10</c:v>
                      </c:pt>
                      <c:pt idx="27">
                        <c:v>11</c:v>
                      </c:pt>
                      <c:pt idx="28">
                        <c:v>12</c:v>
                      </c:pt>
                      <c:pt idx="29">
                        <c:v>17</c:v>
                      </c:pt>
                      <c:pt idx="30">
                        <c:v>18</c:v>
                      </c:pt>
                      <c:pt idx="31">
                        <c:v>16</c:v>
                      </c:pt>
                      <c:pt idx="32">
                        <c:v>11</c:v>
                      </c:pt>
                      <c:pt idx="33">
                        <c:v>19</c:v>
                      </c:pt>
                      <c:pt idx="34">
                        <c:v>10</c:v>
                      </c:pt>
                      <c:pt idx="35">
                        <c:v>15</c:v>
                      </c:pt>
                      <c:pt idx="36">
                        <c:v>7</c:v>
                      </c:pt>
                      <c:pt idx="37">
                        <c:v>18</c:v>
                      </c:pt>
                      <c:pt idx="38">
                        <c:v>20</c:v>
                      </c:pt>
                      <c:pt idx="39">
                        <c:v>7</c:v>
                      </c:pt>
                      <c:pt idx="40">
                        <c:v>12</c:v>
                      </c:pt>
                      <c:pt idx="41">
                        <c:v>11</c:v>
                      </c:pt>
                      <c:pt idx="42">
                        <c:v>5</c:v>
                      </c:pt>
                      <c:pt idx="43">
                        <c:v>5</c:v>
                      </c:pt>
                      <c:pt idx="44">
                        <c:v>3</c:v>
                      </c:pt>
                      <c:pt idx="45">
                        <c:v>4</c:v>
                      </c:pt>
                      <c:pt idx="46">
                        <c:v>1</c:v>
                      </c:pt>
                      <c:pt idx="47">
                        <c:v>1</c:v>
                      </c:pt>
                      <c:pt idx="48">
                        <c:v>1</c:v>
                      </c:pt>
                    </c:numCache>
                  </c:numRef>
                </c:val>
              </c15:ser>
            </c15:filteredAreaSeries>
            <c15:filteredArea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PowerPoint]Blad1'!$F$17</c15:sqref>
                        </c15:formulaRef>
                      </c:ext>
                    </c:extLst>
                    <c:strCache>
                      <c:ptCount val="1"/>
                      <c:pt idx="0">
                        <c:v>spec Södra sjukvårdsregionen</c:v>
                      </c:pt>
                    </c:strCache>
                  </c:strRef>
                </c:tx>
                <c:spPr>
                  <a:solidFill>
                    <a:schemeClr val="accent1">
                      <a:shade val="8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PowerPoint]Blad1'!$F$18:$F$71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4">
                        <c:v>2</c:v>
                      </c:pt>
                      <c:pt idx="5">
                        <c:v>1</c:v>
                      </c:pt>
                      <c:pt idx="6">
                        <c:v>5</c:v>
                      </c:pt>
                      <c:pt idx="7">
                        <c:v>3</c:v>
                      </c:pt>
                      <c:pt idx="8">
                        <c:v>5</c:v>
                      </c:pt>
                      <c:pt idx="9">
                        <c:v>9</c:v>
                      </c:pt>
                      <c:pt idx="10">
                        <c:v>21</c:v>
                      </c:pt>
                      <c:pt idx="11">
                        <c:v>25</c:v>
                      </c:pt>
                      <c:pt idx="12">
                        <c:v>29</c:v>
                      </c:pt>
                      <c:pt idx="13">
                        <c:v>30</c:v>
                      </c:pt>
                      <c:pt idx="14">
                        <c:v>34</c:v>
                      </c:pt>
                      <c:pt idx="15">
                        <c:v>26</c:v>
                      </c:pt>
                      <c:pt idx="16">
                        <c:v>43</c:v>
                      </c:pt>
                      <c:pt idx="17">
                        <c:v>35</c:v>
                      </c:pt>
                      <c:pt idx="18">
                        <c:v>50</c:v>
                      </c:pt>
                      <c:pt idx="19">
                        <c:v>36</c:v>
                      </c:pt>
                      <c:pt idx="20">
                        <c:v>38</c:v>
                      </c:pt>
                      <c:pt idx="21">
                        <c:v>30</c:v>
                      </c:pt>
                      <c:pt idx="22">
                        <c:v>22</c:v>
                      </c:pt>
                      <c:pt idx="23">
                        <c:v>27</c:v>
                      </c:pt>
                      <c:pt idx="24">
                        <c:v>22</c:v>
                      </c:pt>
                      <c:pt idx="25">
                        <c:v>38</c:v>
                      </c:pt>
                      <c:pt idx="26">
                        <c:v>19</c:v>
                      </c:pt>
                      <c:pt idx="27">
                        <c:v>20</c:v>
                      </c:pt>
                      <c:pt idx="28">
                        <c:v>27</c:v>
                      </c:pt>
                      <c:pt idx="29">
                        <c:v>23</c:v>
                      </c:pt>
                      <c:pt idx="30">
                        <c:v>21</c:v>
                      </c:pt>
                      <c:pt idx="31">
                        <c:v>23</c:v>
                      </c:pt>
                      <c:pt idx="32">
                        <c:v>27</c:v>
                      </c:pt>
                      <c:pt idx="33">
                        <c:v>25</c:v>
                      </c:pt>
                      <c:pt idx="34">
                        <c:v>17</c:v>
                      </c:pt>
                      <c:pt idx="35">
                        <c:v>17</c:v>
                      </c:pt>
                      <c:pt idx="36">
                        <c:v>17</c:v>
                      </c:pt>
                      <c:pt idx="37">
                        <c:v>17</c:v>
                      </c:pt>
                      <c:pt idx="38">
                        <c:v>17</c:v>
                      </c:pt>
                      <c:pt idx="39">
                        <c:v>21</c:v>
                      </c:pt>
                      <c:pt idx="40">
                        <c:v>18</c:v>
                      </c:pt>
                      <c:pt idx="41">
                        <c:v>9</c:v>
                      </c:pt>
                      <c:pt idx="42">
                        <c:v>4</c:v>
                      </c:pt>
                      <c:pt idx="43">
                        <c:v>11</c:v>
                      </c:pt>
                      <c:pt idx="44">
                        <c:v>3</c:v>
                      </c:pt>
                      <c:pt idx="45">
                        <c:v>3</c:v>
                      </c:pt>
                    </c:numCache>
                  </c:numRef>
                </c:val>
              </c15:ser>
            </c15:filteredAreaSeries>
            <c15:filteredArea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PowerPoint]Blad1'!$G$17</c15:sqref>
                        </c15:formulaRef>
                      </c:ext>
                    </c:extLst>
                    <c:strCache>
                      <c:ptCount val="1"/>
                      <c:pt idx="0">
                        <c:v>spec Uppsala-Örebro sjukvårdsregion</c:v>
                      </c:pt>
                    </c:strCache>
                  </c:strRef>
                </c:tx>
                <c:spPr>
                  <a:solidFill>
                    <a:schemeClr val="accent1">
                      <a:shade val="9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PowerPoint]Blad1'!$G$18:$G$71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1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3</c:v>
                      </c:pt>
                      <c:pt idx="6">
                        <c:v>5</c:v>
                      </c:pt>
                      <c:pt idx="7">
                        <c:v>7</c:v>
                      </c:pt>
                      <c:pt idx="8">
                        <c:v>12</c:v>
                      </c:pt>
                      <c:pt idx="9">
                        <c:v>12</c:v>
                      </c:pt>
                      <c:pt idx="10">
                        <c:v>10</c:v>
                      </c:pt>
                      <c:pt idx="11">
                        <c:v>26</c:v>
                      </c:pt>
                      <c:pt idx="12">
                        <c:v>28</c:v>
                      </c:pt>
                      <c:pt idx="13">
                        <c:v>28</c:v>
                      </c:pt>
                      <c:pt idx="14">
                        <c:v>49</c:v>
                      </c:pt>
                      <c:pt idx="15">
                        <c:v>32</c:v>
                      </c:pt>
                      <c:pt idx="16">
                        <c:v>31</c:v>
                      </c:pt>
                      <c:pt idx="17">
                        <c:v>53</c:v>
                      </c:pt>
                      <c:pt idx="18">
                        <c:v>45</c:v>
                      </c:pt>
                      <c:pt idx="19">
                        <c:v>49</c:v>
                      </c:pt>
                      <c:pt idx="20">
                        <c:v>44</c:v>
                      </c:pt>
                      <c:pt idx="21">
                        <c:v>33</c:v>
                      </c:pt>
                      <c:pt idx="22">
                        <c:v>31</c:v>
                      </c:pt>
                      <c:pt idx="23">
                        <c:v>23</c:v>
                      </c:pt>
                      <c:pt idx="24">
                        <c:v>29</c:v>
                      </c:pt>
                      <c:pt idx="25">
                        <c:v>27</c:v>
                      </c:pt>
                      <c:pt idx="26">
                        <c:v>21</c:v>
                      </c:pt>
                      <c:pt idx="27">
                        <c:v>14</c:v>
                      </c:pt>
                      <c:pt idx="28">
                        <c:v>22</c:v>
                      </c:pt>
                      <c:pt idx="29">
                        <c:v>29</c:v>
                      </c:pt>
                      <c:pt idx="30">
                        <c:v>22</c:v>
                      </c:pt>
                      <c:pt idx="31">
                        <c:v>22</c:v>
                      </c:pt>
                      <c:pt idx="32">
                        <c:v>24</c:v>
                      </c:pt>
                      <c:pt idx="33">
                        <c:v>23</c:v>
                      </c:pt>
                      <c:pt idx="34">
                        <c:v>23</c:v>
                      </c:pt>
                      <c:pt idx="35">
                        <c:v>22</c:v>
                      </c:pt>
                      <c:pt idx="36">
                        <c:v>18</c:v>
                      </c:pt>
                      <c:pt idx="37">
                        <c:v>14</c:v>
                      </c:pt>
                      <c:pt idx="38">
                        <c:v>20</c:v>
                      </c:pt>
                      <c:pt idx="39">
                        <c:v>9</c:v>
                      </c:pt>
                      <c:pt idx="40">
                        <c:v>11</c:v>
                      </c:pt>
                      <c:pt idx="41">
                        <c:v>15</c:v>
                      </c:pt>
                      <c:pt idx="42">
                        <c:v>7</c:v>
                      </c:pt>
                      <c:pt idx="43">
                        <c:v>7</c:v>
                      </c:pt>
                      <c:pt idx="44">
                        <c:v>1</c:v>
                      </c:pt>
                      <c:pt idx="45">
                        <c:v>2</c:v>
                      </c:pt>
                      <c:pt idx="46">
                        <c:v>1</c:v>
                      </c:pt>
                      <c:pt idx="47">
                        <c:v>2</c:v>
                      </c:pt>
                    </c:numCache>
                  </c:numRef>
                </c:val>
              </c15:ser>
            </c15:filteredAreaSeries>
            <c15:filteredArea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PowerPoint]Blad1'!$H$17</c15:sqref>
                        </c15:formulaRef>
                      </c:ext>
                    </c:extLst>
                    <c:strCache>
                      <c:ptCount val="1"/>
                      <c:pt idx="0">
                        <c:v>spec Västra sjukvårdsregionen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PowerPoint]Blad1'!$H$18:$H$71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4">
                        <c:v>1</c:v>
                      </c:pt>
                      <c:pt idx="5">
                        <c:v>1</c:v>
                      </c:pt>
                      <c:pt idx="6">
                        <c:v>4</c:v>
                      </c:pt>
                      <c:pt idx="7">
                        <c:v>5</c:v>
                      </c:pt>
                      <c:pt idx="8">
                        <c:v>9</c:v>
                      </c:pt>
                      <c:pt idx="9">
                        <c:v>8</c:v>
                      </c:pt>
                      <c:pt idx="10">
                        <c:v>9</c:v>
                      </c:pt>
                      <c:pt idx="11">
                        <c:v>17</c:v>
                      </c:pt>
                      <c:pt idx="12">
                        <c:v>17</c:v>
                      </c:pt>
                      <c:pt idx="13">
                        <c:v>20</c:v>
                      </c:pt>
                      <c:pt idx="14">
                        <c:v>33</c:v>
                      </c:pt>
                      <c:pt idx="15">
                        <c:v>32</c:v>
                      </c:pt>
                      <c:pt idx="16">
                        <c:v>42</c:v>
                      </c:pt>
                      <c:pt idx="17">
                        <c:v>35</c:v>
                      </c:pt>
                      <c:pt idx="18">
                        <c:v>35</c:v>
                      </c:pt>
                      <c:pt idx="19">
                        <c:v>27</c:v>
                      </c:pt>
                      <c:pt idx="20">
                        <c:v>37</c:v>
                      </c:pt>
                      <c:pt idx="21">
                        <c:v>33</c:v>
                      </c:pt>
                      <c:pt idx="22">
                        <c:v>31</c:v>
                      </c:pt>
                      <c:pt idx="23">
                        <c:v>20</c:v>
                      </c:pt>
                      <c:pt idx="24">
                        <c:v>21</c:v>
                      </c:pt>
                      <c:pt idx="25">
                        <c:v>25</c:v>
                      </c:pt>
                      <c:pt idx="26">
                        <c:v>28</c:v>
                      </c:pt>
                      <c:pt idx="27">
                        <c:v>24</c:v>
                      </c:pt>
                      <c:pt idx="28">
                        <c:v>35</c:v>
                      </c:pt>
                      <c:pt idx="29">
                        <c:v>29</c:v>
                      </c:pt>
                      <c:pt idx="30">
                        <c:v>14</c:v>
                      </c:pt>
                      <c:pt idx="31">
                        <c:v>20</c:v>
                      </c:pt>
                      <c:pt idx="32">
                        <c:v>28</c:v>
                      </c:pt>
                      <c:pt idx="33">
                        <c:v>22</c:v>
                      </c:pt>
                      <c:pt idx="34">
                        <c:v>17</c:v>
                      </c:pt>
                      <c:pt idx="35">
                        <c:v>19</c:v>
                      </c:pt>
                      <c:pt idx="36">
                        <c:v>21</c:v>
                      </c:pt>
                      <c:pt idx="37">
                        <c:v>20</c:v>
                      </c:pt>
                      <c:pt idx="38">
                        <c:v>15</c:v>
                      </c:pt>
                      <c:pt idx="39">
                        <c:v>13</c:v>
                      </c:pt>
                      <c:pt idx="40">
                        <c:v>12</c:v>
                      </c:pt>
                      <c:pt idx="41">
                        <c:v>9</c:v>
                      </c:pt>
                      <c:pt idx="42">
                        <c:v>12</c:v>
                      </c:pt>
                      <c:pt idx="43">
                        <c:v>8</c:v>
                      </c:pt>
                      <c:pt idx="44">
                        <c:v>4</c:v>
                      </c:pt>
                      <c:pt idx="45">
                        <c:v>2</c:v>
                      </c:pt>
                      <c:pt idx="46">
                        <c:v>1</c:v>
                      </c:pt>
                      <c:pt idx="47">
                        <c:v>1</c:v>
                      </c:pt>
                    </c:numCache>
                  </c:numRef>
                </c:val>
              </c15:ser>
            </c15:filteredAreaSeries>
            <c15:filteredArea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PowerPoint]Blad1'!$J$17</c15:sqref>
                        </c15:formulaRef>
                      </c:ext>
                    </c:extLst>
                    <c:strCache>
                      <c:ptCount val="1"/>
                      <c:pt idx="0">
                        <c:v>ST Stockholms sjukvårdsregion</c:v>
                      </c:pt>
                    </c:strCache>
                  </c:strRef>
                </c:tx>
                <c:spPr>
                  <a:solidFill>
                    <a:schemeClr val="accent1">
                      <a:tint val="8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PowerPoint]Blad1'!$J$18:$J$71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9">
                        <c:v>1</c:v>
                      </c:pt>
                      <c:pt idx="13">
                        <c:v>1</c:v>
                      </c:pt>
                      <c:pt idx="16">
                        <c:v>1</c:v>
                      </c:pt>
                      <c:pt idx="17">
                        <c:v>2</c:v>
                      </c:pt>
                      <c:pt idx="19">
                        <c:v>5</c:v>
                      </c:pt>
                      <c:pt idx="20">
                        <c:v>2</c:v>
                      </c:pt>
                      <c:pt idx="22">
                        <c:v>2</c:v>
                      </c:pt>
                      <c:pt idx="24">
                        <c:v>1</c:v>
                      </c:pt>
                      <c:pt idx="25">
                        <c:v>8</c:v>
                      </c:pt>
                      <c:pt idx="26">
                        <c:v>7</c:v>
                      </c:pt>
                      <c:pt idx="27">
                        <c:v>5</c:v>
                      </c:pt>
                      <c:pt idx="28">
                        <c:v>9</c:v>
                      </c:pt>
                      <c:pt idx="29">
                        <c:v>9</c:v>
                      </c:pt>
                      <c:pt idx="30">
                        <c:v>9</c:v>
                      </c:pt>
                      <c:pt idx="31">
                        <c:v>10</c:v>
                      </c:pt>
                      <c:pt idx="32">
                        <c:v>17</c:v>
                      </c:pt>
                      <c:pt idx="33">
                        <c:v>13</c:v>
                      </c:pt>
                      <c:pt idx="34">
                        <c:v>15</c:v>
                      </c:pt>
                      <c:pt idx="35">
                        <c:v>16</c:v>
                      </c:pt>
                      <c:pt idx="36">
                        <c:v>14</c:v>
                      </c:pt>
                      <c:pt idx="37">
                        <c:v>25</c:v>
                      </c:pt>
                      <c:pt idx="38">
                        <c:v>17</c:v>
                      </c:pt>
                      <c:pt idx="39">
                        <c:v>30</c:v>
                      </c:pt>
                      <c:pt idx="40">
                        <c:v>29</c:v>
                      </c:pt>
                      <c:pt idx="41">
                        <c:v>26</c:v>
                      </c:pt>
                      <c:pt idx="42">
                        <c:v>31</c:v>
                      </c:pt>
                      <c:pt idx="43">
                        <c:v>31</c:v>
                      </c:pt>
                      <c:pt idx="44">
                        <c:v>32</c:v>
                      </c:pt>
                      <c:pt idx="45">
                        <c:v>28</c:v>
                      </c:pt>
                      <c:pt idx="46">
                        <c:v>33</c:v>
                      </c:pt>
                      <c:pt idx="47">
                        <c:v>26</c:v>
                      </c:pt>
                      <c:pt idx="48">
                        <c:v>22</c:v>
                      </c:pt>
                      <c:pt idx="49">
                        <c:v>12</c:v>
                      </c:pt>
                      <c:pt idx="50">
                        <c:v>4</c:v>
                      </c:pt>
                      <c:pt idx="51">
                        <c:v>1</c:v>
                      </c:pt>
                    </c:numCache>
                  </c:numRef>
                </c:val>
              </c15:ser>
            </c15:filteredAreaSeries>
            <c15:filteredArea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PowerPoint]Blad1'!$K$17</c15:sqref>
                        </c15:formulaRef>
                      </c:ext>
                    </c:extLst>
                    <c:strCache>
                      <c:ptCount val="1"/>
                      <c:pt idx="0">
                        <c:v>ST Sydöstra sjukvårdsregionen</c:v>
                      </c:pt>
                    </c:strCache>
                  </c:strRef>
                </c:tx>
                <c:spPr>
                  <a:solidFill>
                    <a:schemeClr val="accent1">
                      <a:tint val="7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PowerPoint]Blad1'!$K$18:$K$71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9">
                        <c:v>1</c:v>
                      </c:pt>
                      <c:pt idx="15">
                        <c:v>1</c:v>
                      </c:pt>
                      <c:pt idx="18">
                        <c:v>1</c:v>
                      </c:pt>
                      <c:pt idx="20">
                        <c:v>2</c:v>
                      </c:pt>
                      <c:pt idx="21">
                        <c:v>3</c:v>
                      </c:pt>
                      <c:pt idx="22">
                        <c:v>1</c:v>
                      </c:pt>
                      <c:pt idx="25">
                        <c:v>2</c:v>
                      </c:pt>
                      <c:pt idx="27">
                        <c:v>3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4</c:v>
                      </c:pt>
                      <c:pt idx="32">
                        <c:v>3</c:v>
                      </c:pt>
                      <c:pt idx="33">
                        <c:v>2</c:v>
                      </c:pt>
                      <c:pt idx="34">
                        <c:v>6</c:v>
                      </c:pt>
                      <c:pt idx="35">
                        <c:v>7</c:v>
                      </c:pt>
                      <c:pt idx="36">
                        <c:v>6</c:v>
                      </c:pt>
                      <c:pt idx="37">
                        <c:v>6</c:v>
                      </c:pt>
                      <c:pt idx="38">
                        <c:v>9</c:v>
                      </c:pt>
                      <c:pt idx="39">
                        <c:v>10</c:v>
                      </c:pt>
                      <c:pt idx="40">
                        <c:v>10</c:v>
                      </c:pt>
                      <c:pt idx="41">
                        <c:v>8</c:v>
                      </c:pt>
                      <c:pt idx="42">
                        <c:v>10</c:v>
                      </c:pt>
                      <c:pt idx="43">
                        <c:v>11</c:v>
                      </c:pt>
                      <c:pt idx="44">
                        <c:v>16</c:v>
                      </c:pt>
                      <c:pt idx="45">
                        <c:v>12</c:v>
                      </c:pt>
                      <c:pt idx="46">
                        <c:v>14</c:v>
                      </c:pt>
                      <c:pt idx="47">
                        <c:v>12</c:v>
                      </c:pt>
                      <c:pt idx="48">
                        <c:v>8</c:v>
                      </c:pt>
                      <c:pt idx="49">
                        <c:v>4</c:v>
                      </c:pt>
                      <c:pt idx="50">
                        <c:v>3</c:v>
                      </c:pt>
                      <c:pt idx="52">
                        <c:v>2</c:v>
                      </c:pt>
                    </c:numCache>
                  </c:numRef>
                </c:val>
              </c15:ser>
            </c15:filteredAreaSeries>
            <c15:filteredArea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PowerPoint]Blad1'!$L$17</c15:sqref>
                        </c15:formulaRef>
                      </c:ext>
                    </c:extLst>
                    <c:strCache>
                      <c:ptCount val="1"/>
                      <c:pt idx="0">
                        <c:v>ST Södra sjukvårdsregionen</c:v>
                      </c:pt>
                    </c:strCache>
                  </c:strRef>
                </c:tx>
                <c:spPr>
                  <a:solidFill>
                    <a:schemeClr val="accent1">
                      <a:tint val="6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PowerPoint]Blad1'!$L$18:$L$71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17">
                        <c:v>2</c:v>
                      </c:pt>
                      <c:pt idx="20">
                        <c:v>2</c:v>
                      </c:pt>
                      <c:pt idx="21">
                        <c:v>3</c:v>
                      </c:pt>
                      <c:pt idx="22">
                        <c:v>1</c:v>
                      </c:pt>
                      <c:pt idx="23">
                        <c:v>3</c:v>
                      </c:pt>
                      <c:pt idx="24">
                        <c:v>4</c:v>
                      </c:pt>
                      <c:pt idx="25">
                        <c:v>4</c:v>
                      </c:pt>
                      <c:pt idx="26">
                        <c:v>1</c:v>
                      </c:pt>
                      <c:pt idx="27">
                        <c:v>2</c:v>
                      </c:pt>
                      <c:pt idx="28">
                        <c:v>4</c:v>
                      </c:pt>
                      <c:pt idx="29">
                        <c:v>5</c:v>
                      </c:pt>
                      <c:pt idx="30">
                        <c:v>7</c:v>
                      </c:pt>
                      <c:pt idx="31">
                        <c:v>7</c:v>
                      </c:pt>
                      <c:pt idx="32">
                        <c:v>9</c:v>
                      </c:pt>
                      <c:pt idx="33">
                        <c:v>6</c:v>
                      </c:pt>
                      <c:pt idx="34">
                        <c:v>8</c:v>
                      </c:pt>
                      <c:pt idx="35">
                        <c:v>11</c:v>
                      </c:pt>
                      <c:pt idx="36">
                        <c:v>16</c:v>
                      </c:pt>
                      <c:pt idx="37">
                        <c:v>9</c:v>
                      </c:pt>
                      <c:pt idx="38">
                        <c:v>19</c:v>
                      </c:pt>
                      <c:pt idx="39">
                        <c:v>15</c:v>
                      </c:pt>
                      <c:pt idx="40">
                        <c:v>20</c:v>
                      </c:pt>
                      <c:pt idx="41">
                        <c:v>16</c:v>
                      </c:pt>
                      <c:pt idx="42">
                        <c:v>29</c:v>
                      </c:pt>
                      <c:pt idx="43">
                        <c:v>30</c:v>
                      </c:pt>
                      <c:pt idx="44">
                        <c:v>29</c:v>
                      </c:pt>
                      <c:pt idx="45">
                        <c:v>32</c:v>
                      </c:pt>
                      <c:pt idx="46">
                        <c:v>25</c:v>
                      </c:pt>
                      <c:pt idx="47">
                        <c:v>21</c:v>
                      </c:pt>
                      <c:pt idx="48">
                        <c:v>16</c:v>
                      </c:pt>
                      <c:pt idx="49">
                        <c:v>10</c:v>
                      </c:pt>
                      <c:pt idx="50">
                        <c:v>8</c:v>
                      </c:pt>
                      <c:pt idx="51">
                        <c:v>2</c:v>
                      </c:pt>
                      <c:pt idx="52">
                        <c:v>2</c:v>
                      </c:pt>
                    </c:numCache>
                  </c:numRef>
                </c:val>
              </c15:ser>
            </c15:filteredAreaSeries>
            <c15:filteredArea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PowerPoint]Blad1'!$M$17</c15:sqref>
                        </c15:formulaRef>
                      </c:ext>
                    </c:extLst>
                    <c:strCache>
                      <c:ptCount val="1"/>
                      <c:pt idx="0">
                        <c:v>ST Uppsala-Örebro sjukvårdsregion</c:v>
                      </c:pt>
                    </c:strCache>
                  </c:strRef>
                </c:tx>
                <c:spPr>
                  <a:solidFill>
                    <a:schemeClr val="accent1">
                      <a:tint val="5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PowerPoint]Blad1'!$M$18:$M$71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17">
                        <c:v>1</c:v>
                      </c:pt>
                      <c:pt idx="19">
                        <c:v>1</c:v>
                      </c:pt>
                      <c:pt idx="21">
                        <c:v>5</c:v>
                      </c:pt>
                      <c:pt idx="22">
                        <c:v>3</c:v>
                      </c:pt>
                      <c:pt idx="23">
                        <c:v>4</c:v>
                      </c:pt>
                      <c:pt idx="24">
                        <c:v>3</c:v>
                      </c:pt>
                      <c:pt idx="25">
                        <c:v>4</c:v>
                      </c:pt>
                      <c:pt idx="26">
                        <c:v>3</c:v>
                      </c:pt>
                      <c:pt idx="27">
                        <c:v>5</c:v>
                      </c:pt>
                      <c:pt idx="28">
                        <c:v>4</c:v>
                      </c:pt>
                      <c:pt idx="29">
                        <c:v>7</c:v>
                      </c:pt>
                      <c:pt idx="30">
                        <c:v>8</c:v>
                      </c:pt>
                      <c:pt idx="31">
                        <c:v>9</c:v>
                      </c:pt>
                      <c:pt idx="32">
                        <c:v>9</c:v>
                      </c:pt>
                      <c:pt idx="33">
                        <c:v>9</c:v>
                      </c:pt>
                      <c:pt idx="34">
                        <c:v>7</c:v>
                      </c:pt>
                      <c:pt idx="35">
                        <c:v>8</c:v>
                      </c:pt>
                      <c:pt idx="36">
                        <c:v>10</c:v>
                      </c:pt>
                      <c:pt idx="37">
                        <c:v>9</c:v>
                      </c:pt>
                      <c:pt idx="38">
                        <c:v>15</c:v>
                      </c:pt>
                      <c:pt idx="39">
                        <c:v>15</c:v>
                      </c:pt>
                      <c:pt idx="40">
                        <c:v>12</c:v>
                      </c:pt>
                      <c:pt idx="41">
                        <c:v>21</c:v>
                      </c:pt>
                      <c:pt idx="42">
                        <c:v>22</c:v>
                      </c:pt>
                      <c:pt idx="43">
                        <c:v>28</c:v>
                      </c:pt>
                      <c:pt idx="44">
                        <c:v>24</c:v>
                      </c:pt>
                      <c:pt idx="45">
                        <c:v>26</c:v>
                      </c:pt>
                      <c:pt idx="46">
                        <c:v>29</c:v>
                      </c:pt>
                      <c:pt idx="47">
                        <c:v>13</c:v>
                      </c:pt>
                      <c:pt idx="48">
                        <c:v>19</c:v>
                      </c:pt>
                      <c:pt idx="49">
                        <c:v>7</c:v>
                      </c:pt>
                      <c:pt idx="50">
                        <c:v>16</c:v>
                      </c:pt>
                      <c:pt idx="51">
                        <c:v>1</c:v>
                      </c:pt>
                    </c:numCache>
                  </c:numRef>
                </c:val>
              </c15:ser>
            </c15:filteredAreaSeries>
            <c15:filteredArea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PowerPoint]Blad1'!$N$17</c15:sqref>
                        </c15:formulaRef>
                      </c:ext>
                    </c:extLst>
                    <c:strCache>
                      <c:ptCount val="1"/>
                      <c:pt idx="0">
                        <c:v>ST Västra sjukvårdsregionen</c:v>
                      </c:pt>
                    </c:strCache>
                  </c:strRef>
                </c:tx>
                <c:spPr>
                  <a:solidFill>
                    <a:schemeClr val="accent1">
                      <a:tint val="40000"/>
                    </a:schemeClr>
                  </a:solidFill>
                  <a:ln>
                    <a:noFill/>
                  </a:ln>
                  <a:effectLst/>
                </c:spP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PowerPoint]Blad1'!$B$18:$B$71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1932</c:v>
                      </c:pt>
                      <c:pt idx="1">
                        <c:v>1936</c:v>
                      </c:pt>
                      <c:pt idx="2">
                        <c:v>1938</c:v>
                      </c:pt>
                      <c:pt idx="3">
                        <c:v>1939</c:v>
                      </c:pt>
                      <c:pt idx="4">
                        <c:v>1940</c:v>
                      </c:pt>
                      <c:pt idx="5">
                        <c:v>1941</c:v>
                      </c:pt>
                      <c:pt idx="6">
                        <c:v>1942</c:v>
                      </c:pt>
                      <c:pt idx="7">
                        <c:v>1943</c:v>
                      </c:pt>
                      <c:pt idx="8">
                        <c:v>1944</c:v>
                      </c:pt>
                      <c:pt idx="9">
                        <c:v>1945</c:v>
                      </c:pt>
                      <c:pt idx="10">
                        <c:v>1946</c:v>
                      </c:pt>
                      <c:pt idx="11">
                        <c:v>1947</c:v>
                      </c:pt>
                      <c:pt idx="12">
                        <c:v>1948</c:v>
                      </c:pt>
                      <c:pt idx="13">
                        <c:v>1949</c:v>
                      </c:pt>
                      <c:pt idx="14">
                        <c:v>1950</c:v>
                      </c:pt>
                      <c:pt idx="15">
                        <c:v>1951</c:v>
                      </c:pt>
                      <c:pt idx="16">
                        <c:v>1952</c:v>
                      </c:pt>
                      <c:pt idx="17">
                        <c:v>1953</c:v>
                      </c:pt>
                      <c:pt idx="18">
                        <c:v>1954</c:v>
                      </c:pt>
                      <c:pt idx="19">
                        <c:v>1955</c:v>
                      </c:pt>
                      <c:pt idx="20">
                        <c:v>1956</c:v>
                      </c:pt>
                      <c:pt idx="21">
                        <c:v>1957</c:v>
                      </c:pt>
                      <c:pt idx="22">
                        <c:v>1958</c:v>
                      </c:pt>
                      <c:pt idx="23">
                        <c:v>1959</c:v>
                      </c:pt>
                      <c:pt idx="24">
                        <c:v>1960</c:v>
                      </c:pt>
                      <c:pt idx="25">
                        <c:v>1961</c:v>
                      </c:pt>
                      <c:pt idx="26">
                        <c:v>1962</c:v>
                      </c:pt>
                      <c:pt idx="27">
                        <c:v>1963</c:v>
                      </c:pt>
                      <c:pt idx="28">
                        <c:v>1964</c:v>
                      </c:pt>
                      <c:pt idx="29">
                        <c:v>1965</c:v>
                      </c:pt>
                      <c:pt idx="30">
                        <c:v>1966</c:v>
                      </c:pt>
                      <c:pt idx="31">
                        <c:v>1967</c:v>
                      </c:pt>
                      <c:pt idx="32">
                        <c:v>1968</c:v>
                      </c:pt>
                      <c:pt idx="33">
                        <c:v>1969</c:v>
                      </c:pt>
                      <c:pt idx="34">
                        <c:v>1970</c:v>
                      </c:pt>
                      <c:pt idx="35">
                        <c:v>1971</c:v>
                      </c:pt>
                      <c:pt idx="36">
                        <c:v>1972</c:v>
                      </c:pt>
                      <c:pt idx="37">
                        <c:v>1973</c:v>
                      </c:pt>
                      <c:pt idx="38">
                        <c:v>1974</c:v>
                      </c:pt>
                      <c:pt idx="39">
                        <c:v>1975</c:v>
                      </c:pt>
                      <c:pt idx="40">
                        <c:v>1976</c:v>
                      </c:pt>
                      <c:pt idx="41">
                        <c:v>1977</c:v>
                      </c:pt>
                      <c:pt idx="42">
                        <c:v>1978</c:v>
                      </c:pt>
                      <c:pt idx="43">
                        <c:v>1979</c:v>
                      </c:pt>
                      <c:pt idx="44">
                        <c:v>1980</c:v>
                      </c:pt>
                      <c:pt idx="45">
                        <c:v>1981</c:v>
                      </c:pt>
                      <c:pt idx="46">
                        <c:v>1982</c:v>
                      </c:pt>
                      <c:pt idx="47">
                        <c:v>1983</c:v>
                      </c:pt>
                      <c:pt idx="48">
                        <c:v>1984</c:v>
                      </c:pt>
                      <c:pt idx="49">
                        <c:v>1985</c:v>
                      </c:pt>
                      <c:pt idx="50">
                        <c:v>1986</c:v>
                      </c:pt>
                      <c:pt idx="51">
                        <c:v>1987</c:v>
                      </c:pt>
                      <c:pt idx="52">
                        <c:v>1988</c:v>
                      </c:pt>
                      <c:pt idx="53">
                        <c:v>1989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'[Diagram i Microsoft PowerPoint]Blad1'!$N$18:$N$71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13">
                        <c:v>1</c:v>
                      </c:pt>
                      <c:pt idx="20">
                        <c:v>3</c:v>
                      </c:pt>
                      <c:pt idx="21">
                        <c:v>1</c:v>
                      </c:pt>
                      <c:pt idx="23">
                        <c:v>1</c:v>
                      </c:pt>
                      <c:pt idx="24">
                        <c:v>2</c:v>
                      </c:pt>
                      <c:pt idx="27">
                        <c:v>1</c:v>
                      </c:pt>
                      <c:pt idx="28">
                        <c:v>5</c:v>
                      </c:pt>
                      <c:pt idx="29">
                        <c:v>8</c:v>
                      </c:pt>
                      <c:pt idx="30">
                        <c:v>3</c:v>
                      </c:pt>
                      <c:pt idx="31">
                        <c:v>12</c:v>
                      </c:pt>
                      <c:pt idx="32">
                        <c:v>6</c:v>
                      </c:pt>
                      <c:pt idx="33">
                        <c:v>3</c:v>
                      </c:pt>
                      <c:pt idx="34">
                        <c:v>6</c:v>
                      </c:pt>
                      <c:pt idx="35">
                        <c:v>18</c:v>
                      </c:pt>
                      <c:pt idx="36">
                        <c:v>15</c:v>
                      </c:pt>
                      <c:pt idx="37">
                        <c:v>8</c:v>
                      </c:pt>
                      <c:pt idx="38">
                        <c:v>9</c:v>
                      </c:pt>
                      <c:pt idx="39">
                        <c:v>18</c:v>
                      </c:pt>
                      <c:pt idx="40">
                        <c:v>15</c:v>
                      </c:pt>
                      <c:pt idx="41">
                        <c:v>23</c:v>
                      </c:pt>
                      <c:pt idx="42">
                        <c:v>21</c:v>
                      </c:pt>
                      <c:pt idx="43">
                        <c:v>28</c:v>
                      </c:pt>
                      <c:pt idx="44">
                        <c:v>28</c:v>
                      </c:pt>
                      <c:pt idx="45">
                        <c:v>32</c:v>
                      </c:pt>
                      <c:pt idx="46">
                        <c:v>40</c:v>
                      </c:pt>
                      <c:pt idx="47">
                        <c:v>31</c:v>
                      </c:pt>
                      <c:pt idx="48">
                        <c:v>24</c:v>
                      </c:pt>
                      <c:pt idx="49">
                        <c:v>7</c:v>
                      </c:pt>
                      <c:pt idx="50">
                        <c:v>12</c:v>
                      </c:pt>
                      <c:pt idx="51">
                        <c:v>8</c:v>
                      </c:pt>
                      <c:pt idx="52">
                        <c:v>1</c:v>
                      </c:pt>
                      <c:pt idx="53">
                        <c:v>1</c:v>
                      </c:pt>
                    </c:numCache>
                  </c:numRef>
                </c:val>
              </c15:ser>
            </c15:filteredAreaSeries>
          </c:ext>
        </c:extLst>
      </c:areaChart>
      <c:catAx>
        <c:axId val="39992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9930368"/>
        <c:crosses val="autoZero"/>
        <c:auto val="1"/>
        <c:lblAlgn val="ctr"/>
        <c:lblOffset val="100"/>
        <c:noMultiLvlLbl val="0"/>
      </c:catAx>
      <c:valAx>
        <c:axId val="39993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99229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CD82E-0077-428B-8514-3B2D689AC9C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B51C165-910E-4D9B-A70A-CB84807ACF53}">
      <dgm:prSet phldrT="[Text]" custT="1"/>
      <dgm:spPr/>
      <dgm:t>
        <a:bodyPr/>
        <a:lstStyle/>
        <a:p>
          <a:pPr algn="ctr"/>
          <a:endParaRPr lang="sv-SE" sz="1800" b="1" dirty="0" smtClean="0"/>
        </a:p>
        <a:p>
          <a:pPr algn="ctr"/>
          <a:r>
            <a:rPr lang="sv-SE" sz="1600" b="1" dirty="0" smtClean="0"/>
            <a:t>Väl fungerande primärvård</a:t>
          </a:r>
          <a:r>
            <a:rPr lang="sv-SE" sz="1400" dirty="0" smtClean="0"/>
            <a:t/>
          </a:r>
          <a:br>
            <a:rPr lang="sv-SE" sz="1400" dirty="0" smtClean="0"/>
          </a:br>
          <a:r>
            <a:rPr lang="sv-SE" sz="1200" dirty="0" smtClean="0"/>
            <a:t>- landstingsvisa öppna jämförelser</a:t>
          </a:r>
        </a:p>
        <a:p>
          <a:pPr algn="ctr"/>
          <a:r>
            <a:rPr lang="sv-SE" sz="1200" dirty="0" smtClean="0"/>
            <a:t>- driftsform  </a:t>
          </a:r>
        </a:p>
        <a:p>
          <a:pPr algn="ctr"/>
          <a:r>
            <a:rPr lang="sv-SE" sz="1200" dirty="0" smtClean="0"/>
            <a:t>- bemanningssituation</a:t>
          </a:r>
          <a:br>
            <a:rPr lang="sv-SE" sz="1200" dirty="0" smtClean="0"/>
          </a:br>
          <a:r>
            <a:rPr lang="sv-SE" sz="1200" dirty="0" smtClean="0"/>
            <a:t>- m.m.    </a:t>
          </a:r>
        </a:p>
        <a:p>
          <a:pPr algn="ctr"/>
          <a:endParaRPr lang="sv-SE" sz="1800" dirty="0"/>
        </a:p>
      </dgm:t>
    </dgm:pt>
    <dgm:pt modelId="{6887C34C-F074-4B98-9A86-4811A5DD6106}" type="parTrans" cxnId="{12306877-2162-4F9B-BFD8-845298B8C728}">
      <dgm:prSet/>
      <dgm:spPr/>
      <dgm:t>
        <a:bodyPr/>
        <a:lstStyle/>
        <a:p>
          <a:endParaRPr lang="sv-SE"/>
        </a:p>
      </dgm:t>
    </dgm:pt>
    <dgm:pt modelId="{F33CF7A0-4AA4-40AC-B60B-E2159A317A90}" type="sibTrans" cxnId="{12306877-2162-4F9B-BFD8-845298B8C728}">
      <dgm:prSet/>
      <dgm:spPr/>
      <dgm:t>
        <a:bodyPr/>
        <a:lstStyle/>
        <a:p>
          <a:endParaRPr lang="sv-SE"/>
        </a:p>
      </dgm:t>
    </dgm:pt>
    <dgm:pt modelId="{4421D848-F734-4F89-BCFC-F75C24672E23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v-SE" b="1" dirty="0" smtClean="0"/>
            <a:t/>
          </a:r>
          <a:br>
            <a:rPr lang="sv-SE" b="1" dirty="0" smtClean="0"/>
          </a:br>
          <a:r>
            <a:rPr lang="sv-SE" b="1" dirty="0" smtClean="0"/>
            <a:t>Landstingens styrning och uppföljning</a:t>
          </a:r>
          <a:endParaRPr lang="sv-SE" b="1" dirty="0"/>
        </a:p>
      </dgm:t>
    </dgm:pt>
    <dgm:pt modelId="{23824328-713F-47EF-A438-E2AC3090FEAA}" type="parTrans" cxnId="{11A3E929-2B09-4994-A056-20AE06D02557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sv-SE" dirty="0"/>
        </a:p>
      </dgm:t>
    </dgm:pt>
    <dgm:pt modelId="{AB49C849-2D26-4885-AE46-DD50F68C50B0}" type="sibTrans" cxnId="{11A3E929-2B09-4994-A056-20AE06D02557}">
      <dgm:prSet/>
      <dgm:spPr/>
      <dgm:t>
        <a:bodyPr/>
        <a:lstStyle/>
        <a:p>
          <a:endParaRPr lang="sv-SE"/>
        </a:p>
      </dgm:t>
    </dgm:pt>
    <dgm:pt modelId="{4CD04302-54CC-4EEA-9603-9D219F243A8F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v-SE" sz="1200" dirty="0" smtClean="0"/>
            <a:t/>
          </a:r>
          <a:br>
            <a:rPr lang="sv-SE" sz="1200" dirty="0" smtClean="0"/>
          </a:br>
          <a:endParaRPr lang="sv-SE" sz="1200" dirty="0" smtClean="0"/>
        </a:p>
        <a:p>
          <a:r>
            <a:rPr lang="sv-SE" sz="2000" b="0" dirty="0" smtClean="0"/>
            <a:t>Arbetet på vårdcentralen, arbetsbelastning</a:t>
          </a:r>
          <a:br>
            <a:rPr lang="sv-SE" sz="2000" b="0" dirty="0" smtClean="0"/>
          </a:br>
          <a:r>
            <a:rPr lang="sv-SE" sz="2000" b="0" dirty="0" smtClean="0"/>
            <a:t>samverkan </a:t>
          </a:r>
          <a:br>
            <a:rPr lang="sv-SE" sz="2000" b="0" dirty="0" smtClean="0"/>
          </a:br>
          <a:r>
            <a:rPr lang="sv-SE" sz="2000" b="0" dirty="0" smtClean="0"/>
            <a:t>m.m.</a:t>
          </a:r>
        </a:p>
        <a:p>
          <a:endParaRPr lang="sv-SE" sz="1000" dirty="0"/>
        </a:p>
      </dgm:t>
    </dgm:pt>
    <dgm:pt modelId="{75911F7B-41E3-401C-87D6-7A6A43C632FB}" type="parTrans" cxnId="{1000A997-0AE1-455F-BE44-4F315564048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0B0FF40D-9233-475A-9A12-FE28817D6C69}" type="sibTrans" cxnId="{1000A997-0AE1-455F-BE44-4F315564048D}">
      <dgm:prSet/>
      <dgm:spPr/>
      <dgm:t>
        <a:bodyPr/>
        <a:lstStyle/>
        <a:p>
          <a:endParaRPr lang="sv-SE"/>
        </a:p>
      </dgm:t>
    </dgm:pt>
    <dgm:pt modelId="{CAFA7D89-95AB-4535-ABB7-76C13FA0460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v-SE" sz="1600" dirty="0" smtClean="0"/>
            <a:t>Kvalitet och service i patientmötet </a:t>
          </a:r>
          <a:br>
            <a:rPr lang="sv-SE" sz="1600" dirty="0" smtClean="0"/>
          </a:br>
          <a:endParaRPr lang="sv-SE" sz="1600" dirty="0"/>
        </a:p>
      </dgm:t>
    </dgm:pt>
    <dgm:pt modelId="{5F864AF8-ED51-4690-87A9-AFA91391B1E5}" type="parTrans" cxnId="{6C8DDCC7-F316-4D2B-AD89-65010CCFE758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E8F98716-67F9-4954-83E6-BF55C92DF721}" type="sibTrans" cxnId="{6C8DDCC7-F316-4D2B-AD89-65010CCFE758}">
      <dgm:prSet/>
      <dgm:spPr/>
      <dgm:t>
        <a:bodyPr/>
        <a:lstStyle/>
        <a:p>
          <a:endParaRPr lang="sv-SE"/>
        </a:p>
      </dgm:t>
    </dgm:pt>
    <dgm:pt modelId="{584AE1D6-41E6-467A-853F-75968217B00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v-SE" sz="1800" dirty="0" smtClean="0"/>
            <a:t>Kunskapsutveckling</a:t>
          </a:r>
        </a:p>
        <a:p>
          <a:r>
            <a:rPr lang="sv-SE" sz="1800" dirty="0" smtClean="0"/>
            <a:t>Vidare-/fortbildning  </a:t>
          </a:r>
          <a:endParaRPr lang="sv-SE" sz="1800" dirty="0"/>
        </a:p>
      </dgm:t>
    </dgm:pt>
    <dgm:pt modelId="{4682F84B-59EB-4689-8BEF-6DDA14245323}" type="parTrans" cxnId="{E96E5D06-CE6E-459D-8D1B-A3BD679D2E3D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DEF17E78-3D86-4003-8472-A0EAB6B32EA3}" type="sibTrans" cxnId="{E96E5D06-CE6E-459D-8D1B-A3BD679D2E3D}">
      <dgm:prSet/>
      <dgm:spPr/>
      <dgm:t>
        <a:bodyPr/>
        <a:lstStyle/>
        <a:p>
          <a:endParaRPr lang="sv-SE"/>
        </a:p>
      </dgm:t>
    </dgm:pt>
    <dgm:pt modelId="{88FDCA7E-15ED-4505-A97C-5670D1F8F8D8}">
      <dgm:prSet phldrT="[Text]" custScaleX="181017" custRadScaleRad="142877" custRadScaleInc="1592"/>
      <dgm:spPr>
        <a:solidFill>
          <a:schemeClr val="bg2">
            <a:lumMod val="75000"/>
          </a:schemeClr>
        </a:solidFill>
      </dgm:spPr>
      <dgm:t>
        <a:bodyPr/>
        <a:lstStyle/>
        <a:p>
          <a:endParaRPr lang="sv-SE"/>
        </a:p>
      </dgm:t>
    </dgm:pt>
    <dgm:pt modelId="{919ACFF6-AE39-4BDC-8EC8-9FDCDAC72CC8}" type="parTrans" cxnId="{CBA56123-CF07-48CD-907D-F3ADD7CB1C30}">
      <dgm:prSet custAng="10979858"/>
      <dgm:spPr/>
      <dgm:t>
        <a:bodyPr/>
        <a:lstStyle/>
        <a:p>
          <a:endParaRPr lang="sv-SE"/>
        </a:p>
      </dgm:t>
    </dgm:pt>
    <dgm:pt modelId="{D74EB6C4-54DF-4215-897E-2850B2812B34}" type="sibTrans" cxnId="{CBA56123-CF07-48CD-907D-F3ADD7CB1C30}">
      <dgm:prSet/>
      <dgm:spPr/>
      <dgm:t>
        <a:bodyPr/>
        <a:lstStyle/>
        <a:p>
          <a:endParaRPr lang="sv-SE"/>
        </a:p>
      </dgm:t>
    </dgm:pt>
    <dgm:pt modelId="{2B6F168A-1697-4939-803C-FC0C66AD0084}">
      <dgm:prSet custScaleX="158517" custRadScaleRad="127307" custRadScaleInc="3540"/>
      <dgm:spPr/>
      <dgm:t>
        <a:bodyPr/>
        <a:lstStyle/>
        <a:p>
          <a:endParaRPr lang="sv-SE" dirty="0"/>
        </a:p>
      </dgm:t>
    </dgm:pt>
    <dgm:pt modelId="{8E482E1C-CE03-4C97-BB05-4EA919250DCD}" type="parTrans" cxnId="{57F353EC-1B12-485F-A6F7-FA2A91148737}">
      <dgm:prSet custAng="10813606"/>
      <dgm:spPr/>
      <dgm:t>
        <a:bodyPr/>
        <a:lstStyle/>
        <a:p>
          <a:endParaRPr lang="sv-SE" dirty="0"/>
        </a:p>
      </dgm:t>
    </dgm:pt>
    <dgm:pt modelId="{DC788169-C62B-4EA6-944A-7516A1087DF5}" type="sibTrans" cxnId="{57F353EC-1B12-485F-A6F7-FA2A91148737}">
      <dgm:prSet/>
      <dgm:spPr/>
      <dgm:t>
        <a:bodyPr/>
        <a:lstStyle/>
        <a:p>
          <a:endParaRPr lang="sv-SE"/>
        </a:p>
      </dgm:t>
    </dgm:pt>
    <dgm:pt modelId="{C9E70CA9-98B5-44A8-96E4-6299DC250933}">
      <dgm:prSet custScaleX="184496" custScaleY="113761" custRadScaleRad="148648" custRadScaleInc="233336"/>
      <dgm:spPr/>
      <dgm:t>
        <a:bodyPr/>
        <a:lstStyle/>
        <a:p>
          <a:endParaRPr lang="sv-SE"/>
        </a:p>
      </dgm:t>
    </dgm:pt>
    <dgm:pt modelId="{8EC779A3-FC2B-45F6-8480-7A508C3FE362}" type="parTrans" cxnId="{7D04E3CF-71CA-4FF5-BDD7-A67F255EC0E3}">
      <dgm:prSet custAng="12348306" custScaleX="467263" custScaleY="107910" custLinFactNeighborX="-3646" custLinFactNeighborY="-19033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sv-SE"/>
        </a:p>
      </dgm:t>
    </dgm:pt>
    <dgm:pt modelId="{9938C7DC-FB95-4398-A44E-2E66A8C1DD8D}" type="sibTrans" cxnId="{7D04E3CF-71CA-4FF5-BDD7-A67F255EC0E3}">
      <dgm:prSet/>
      <dgm:spPr/>
      <dgm:t>
        <a:bodyPr/>
        <a:lstStyle/>
        <a:p>
          <a:endParaRPr lang="sv-SE"/>
        </a:p>
      </dgm:t>
    </dgm:pt>
    <dgm:pt modelId="{52CC6997-249C-4FAE-89CD-2E3FC9DE698D}">
      <dgm:prSet custScaleX="232055" custScaleY="81848" custRadScaleRad="135130" custRadScaleInc="125743"/>
      <dgm:spPr/>
      <dgm:t>
        <a:bodyPr/>
        <a:lstStyle/>
        <a:p>
          <a:endParaRPr lang="sv-SE"/>
        </a:p>
      </dgm:t>
    </dgm:pt>
    <dgm:pt modelId="{B40AA00F-8C06-4834-A77E-2B8DF06B15EF}" type="parTrans" cxnId="{3549A67F-1DDA-41E9-976C-1920F39007C4}">
      <dgm:prSet custAng="10813606" custScaleX="244705" custScaleY="101172" custLinFactNeighborX="-3377" custLinFactNeighborY="362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sv-SE" dirty="0"/>
        </a:p>
      </dgm:t>
    </dgm:pt>
    <dgm:pt modelId="{281DFFAB-BD96-4863-86A7-450D6EF6E484}" type="sibTrans" cxnId="{3549A67F-1DDA-41E9-976C-1920F39007C4}">
      <dgm:prSet/>
      <dgm:spPr/>
      <dgm:t>
        <a:bodyPr/>
        <a:lstStyle/>
        <a:p>
          <a:endParaRPr lang="sv-SE"/>
        </a:p>
      </dgm:t>
    </dgm:pt>
    <dgm:pt modelId="{CD8D1DF3-CE3A-49D3-9E92-992AD99D5498}">
      <dgm:prSet/>
      <dgm:spPr/>
      <dgm:t>
        <a:bodyPr/>
        <a:lstStyle/>
        <a:p>
          <a:endParaRPr lang="sv-SE"/>
        </a:p>
      </dgm:t>
    </dgm:pt>
    <dgm:pt modelId="{8B8A2D40-C4C5-477A-B5BD-7CCB3FF53F8F}" type="parTrans" cxnId="{9030E04F-3B76-4E41-8C21-1B40F314C5CC}">
      <dgm:prSet/>
      <dgm:spPr/>
      <dgm:t>
        <a:bodyPr/>
        <a:lstStyle/>
        <a:p>
          <a:endParaRPr lang="sv-SE"/>
        </a:p>
      </dgm:t>
    </dgm:pt>
    <dgm:pt modelId="{85033861-CF07-45F9-A75C-BE336385E83F}" type="sibTrans" cxnId="{9030E04F-3B76-4E41-8C21-1B40F314C5CC}">
      <dgm:prSet/>
      <dgm:spPr/>
      <dgm:t>
        <a:bodyPr/>
        <a:lstStyle/>
        <a:p>
          <a:endParaRPr lang="sv-SE"/>
        </a:p>
      </dgm:t>
    </dgm:pt>
    <dgm:pt modelId="{1CDA20DC-D64E-4D77-B990-B6926BBF7117}">
      <dgm:prSet/>
      <dgm:spPr/>
      <dgm:t>
        <a:bodyPr/>
        <a:lstStyle/>
        <a:p>
          <a:endParaRPr lang="sv-SE"/>
        </a:p>
      </dgm:t>
    </dgm:pt>
    <dgm:pt modelId="{098D1CD1-E34A-4FDD-ADD3-9EDF6F8BB9F5}" type="parTrans" cxnId="{F198B6C8-35F2-4C38-B996-5DBBBF61A716}">
      <dgm:prSet/>
      <dgm:spPr/>
      <dgm:t>
        <a:bodyPr/>
        <a:lstStyle/>
        <a:p>
          <a:endParaRPr lang="sv-SE"/>
        </a:p>
      </dgm:t>
    </dgm:pt>
    <dgm:pt modelId="{96538949-F816-459C-92FA-0448BC009B69}" type="sibTrans" cxnId="{F198B6C8-35F2-4C38-B996-5DBBBF61A716}">
      <dgm:prSet/>
      <dgm:spPr/>
      <dgm:t>
        <a:bodyPr/>
        <a:lstStyle/>
        <a:p>
          <a:endParaRPr lang="sv-SE"/>
        </a:p>
      </dgm:t>
    </dgm:pt>
    <dgm:pt modelId="{4425DF80-7E61-4372-842E-B1CA14A5F449}">
      <dgm:prSet/>
      <dgm:spPr/>
      <dgm:t>
        <a:bodyPr/>
        <a:lstStyle/>
        <a:p>
          <a:endParaRPr lang="sv-SE"/>
        </a:p>
      </dgm:t>
    </dgm:pt>
    <dgm:pt modelId="{A12146B1-5DC2-46AB-BE41-1492AB229CED}" type="parTrans" cxnId="{AE99208F-9378-4D8F-9EE3-810BB9D942B1}">
      <dgm:prSet/>
      <dgm:spPr/>
      <dgm:t>
        <a:bodyPr/>
        <a:lstStyle/>
        <a:p>
          <a:endParaRPr lang="sv-SE"/>
        </a:p>
      </dgm:t>
    </dgm:pt>
    <dgm:pt modelId="{5E04D808-AC45-4D82-9034-4EBDC556D035}" type="sibTrans" cxnId="{AE99208F-9378-4D8F-9EE3-810BB9D942B1}">
      <dgm:prSet/>
      <dgm:spPr/>
      <dgm:t>
        <a:bodyPr/>
        <a:lstStyle/>
        <a:p>
          <a:endParaRPr lang="sv-SE"/>
        </a:p>
      </dgm:t>
    </dgm:pt>
    <dgm:pt modelId="{FD83C7DA-CAA0-4EF5-A54F-5B5B50EE10CE}">
      <dgm:prSet/>
      <dgm:spPr/>
      <dgm:t>
        <a:bodyPr/>
        <a:lstStyle/>
        <a:p>
          <a:endParaRPr lang="sv-SE"/>
        </a:p>
      </dgm:t>
    </dgm:pt>
    <dgm:pt modelId="{0E8E5814-CEEE-41BB-9D6C-133C50875190}" type="parTrans" cxnId="{314C9BE1-27A7-46CF-84E2-2846D0CD1971}">
      <dgm:prSet/>
      <dgm:spPr/>
      <dgm:t>
        <a:bodyPr/>
        <a:lstStyle/>
        <a:p>
          <a:endParaRPr lang="sv-SE"/>
        </a:p>
      </dgm:t>
    </dgm:pt>
    <dgm:pt modelId="{5A173F1E-786C-4B55-9328-C8C86C89B53C}" type="sibTrans" cxnId="{314C9BE1-27A7-46CF-84E2-2846D0CD1971}">
      <dgm:prSet/>
      <dgm:spPr/>
      <dgm:t>
        <a:bodyPr/>
        <a:lstStyle/>
        <a:p>
          <a:endParaRPr lang="sv-SE"/>
        </a:p>
      </dgm:t>
    </dgm:pt>
    <dgm:pt modelId="{76EAFDF8-B390-41ED-BCE4-C2314EBE6C4C}">
      <dgm:prSet custScaleX="232055" custScaleY="81848" custRadScaleRad="135130" custRadScaleInc="125743"/>
      <dgm:spPr/>
      <dgm:t>
        <a:bodyPr/>
        <a:lstStyle/>
        <a:p>
          <a:endParaRPr lang="sv-SE"/>
        </a:p>
      </dgm:t>
    </dgm:pt>
    <dgm:pt modelId="{79A4A0C8-FAA5-4DB2-AA8E-B08C45F05F66}" type="parTrans" cxnId="{DA875B94-44E4-4BF8-97C2-664A97A77AFD}">
      <dgm:prSet custAng="10813606" custScaleX="244705" custScaleY="101172" custLinFactNeighborX="-3377" custLinFactNeighborY="362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sv-SE" dirty="0"/>
        </a:p>
      </dgm:t>
    </dgm:pt>
    <dgm:pt modelId="{221B999B-398C-495C-A1E8-1123B074D4F5}" type="sibTrans" cxnId="{DA875B94-44E4-4BF8-97C2-664A97A77AFD}">
      <dgm:prSet/>
      <dgm:spPr/>
      <dgm:t>
        <a:bodyPr/>
        <a:lstStyle/>
        <a:p>
          <a:endParaRPr lang="sv-SE"/>
        </a:p>
      </dgm:t>
    </dgm:pt>
    <dgm:pt modelId="{C6ACC5C4-80D7-4304-9478-2765E3DE6DB8}">
      <dgm:prSet custScaleX="232055" custScaleY="81848" custRadScaleRad="135130" custRadScaleInc="125743"/>
      <dgm:spPr/>
      <dgm:t>
        <a:bodyPr/>
        <a:lstStyle/>
        <a:p>
          <a:endParaRPr lang="sv-SE"/>
        </a:p>
      </dgm:t>
    </dgm:pt>
    <dgm:pt modelId="{D042E164-C466-4C30-974C-D955DEBCD1B5}" type="parTrans" cxnId="{9076117F-04BB-4682-9910-89023C470445}">
      <dgm:prSet custAng="10813606" custScaleX="244705" custScaleY="101172" custLinFactNeighborX="-3377" custLinFactNeighborY="362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sv-SE" dirty="0"/>
        </a:p>
      </dgm:t>
    </dgm:pt>
    <dgm:pt modelId="{C1809C0E-2E26-4850-8D64-3406E964698A}" type="sibTrans" cxnId="{9076117F-04BB-4682-9910-89023C470445}">
      <dgm:prSet/>
      <dgm:spPr/>
      <dgm:t>
        <a:bodyPr/>
        <a:lstStyle/>
        <a:p>
          <a:endParaRPr lang="sv-SE"/>
        </a:p>
      </dgm:t>
    </dgm:pt>
    <dgm:pt modelId="{68D650C0-F6C5-4AEA-85E2-4243F2C4DE69}">
      <dgm:prSet custScaleX="232055" custScaleY="81848" custRadScaleRad="135130" custRadScaleInc="125743"/>
      <dgm:spPr/>
      <dgm:t>
        <a:bodyPr/>
        <a:lstStyle/>
        <a:p>
          <a:endParaRPr lang="sv-SE"/>
        </a:p>
      </dgm:t>
    </dgm:pt>
    <dgm:pt modelId="{6F816434-F9F3-42A1-8757-89EC14EEBE26}" type="parTrans" cxnId="{44A07D34-FF87-4E91-9CC8-70E855CC4CDD}">
      <dgm:prSet custAng="10813606" custScaleX="244705" custScaleY="101172" custLinFactNeighborX="-3377" custLinFactNeighborY="362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sv-SE" dirty="0"/>
        </a:p>
      </dgm:t>
    </dgm:pt>
    <dgm:pt modelId="{085DAECD-EAF3-4656-8E75-E20BD77624E0}" type="sibTrans" cxnId="{44A07D34-FF87-4E91-9CC8-70E855CC4CDD}">
      <dgm:prSet/>
      <dgm:spPr/>
      <dgm:t>
        <a:bodyPr/>
        <a:lstStyle/>
        <a:p>
          <a:endParaRPr lang="sv-SE"/>
        </a:p>
      </dgm:t>
    </dgm:pt>
    <dgm:pt modelId="{9B6A7ABE-285B-43DD-A455-BBEBDF50881D}" type="pres">
      <dgm:prSet presAssocID="{401CD82E-0077-428B-8514-3B2D689AC9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A108AC9-D06C-4033-B61C-3EF5A2E18425}" type="pres">
      <dgm:prSet presAssocID="{AB51C165-910E-4D9B-A70A-CB84807ACF53}" presName="centerShape" presStyleLbl="node0" presStyleIdx="0" presStyleCnt="1" custScaleX="231271" custScaleY="125215" custLinFactNeighborX="278" custLinFactNeighborY="-570"/>
      <dgm:spPr/>
      <dgm:t>
        <a:bodyPr/>
        <a:lstStyle/>
        <a:p>
          <a:endParaRPr lang="sv-SE"/>
        </a:p>
      </dgm:t>
    </dgm:pt>
    <dgm:pt modelId="{CEB47B04-52FD-458A-B483-64E98B889168}" type="pres">
      <dgm:prSet presAssocID="{4682F84B-59EB-4689-8BEF-6DDA14245323}" presName="parTrans" presStyleLbl="sibTrans2D1" presStyleIdx="0" presStyleCnt="4" custAng="16114115" custScaleX="1298726" custScaleY="99030" custLinFactX="-100000" custLinFactY="-107500" custLinFactNeighborX="-197704" custLinFactNeighborY="-200000"/>
      <dgm:spPr/>
      <dgm:t>
        <a:bodyPr/>
        <a:lstStyle/>
        <a:p>
          <a:endParaRPr lang="sv-SE"/>
        </a:p>
      </dgm:t>
    </dgm:pt>
    <dgm:pt modelId="{D3AB33A3-63FD-4845-B694-AACC478E1D42}" type="pres">
      <dgm:prSet presAssocID="{4682F84B-59EB-4689-8BEF-6DDA14245323}" presName="connectorText" presStyleLbl="sibTrans2D1" presStyleIdx="0" presStyleCnt="4"/>
      <dgm:spPr/>
      <dgm:t>
        <a:bodyPr/>
        <a:lstStyle/>
        <a:p>
          <a:endParaRPr lang="sv-SE"/>
        </a:p>
      </dgm:t>
    </dgm:pt>
    <dgm:pt modelId="{920CB14A-550E-461F-BA97-E069D4A85D0E}" type="pres">
      <dgm:prSet presAssocID="{584AE1D6-41E6-467A-853F-75968217B008}" presName="node" presStyleLbl="node1" presStyleIdx="0" presStyleCnt="4" custScaleX="201100" custScaleY="113761" custRadScaleRad="150319" custRadScaleInc="237071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887BAB-9D35-454C-B47B-FD706088FE9A}" type="pres">
      <dgm:prSet presAssocID="{23824328-713F-47EF-A438-E2AC3090FEAA}" presName="parTrans" presStyleLbl="sibTrans2D1" presStyleIdx="1" presStyleCnt="4" custAng="10813606" custScaleX="244705" custScaleY="101172" custLinFactNeighborX="-1288" custLinFactNeighborY="20831"/>
      <dgm:spPr/>
      <dgm:t>
        <a:bodyPr/>
        <a:lstStyle/>
        <a:p>
          <a:endParaRPr lang="sv-SE"/>
        </a:p>
      </dgm:t>
    </dgm:pt>
    <dgm:pt modelId="{39631250-9696-4ED3-A573-E07DE423A55F}" type="pres">
      <dgm:prSet presAssocID="{23824328-713F-47EF-A438-E2AC3090FEAA}" presName="connectorText" presStyleLbl="sibTrans2D1" presStyleIdx="1" presStyleCnt="4"/>
      <dgm:spPr/>
      <dgm:t>
        <a:bodyPr/>
        <a:lstStyle/>
        <a:p>
          <a:endParaRPr lang="sv-SE"/>
        </a:p>
      </dgm:t>
    </dgm:pt>
    <dgm:pt modelId="{76011811-A43E-4CF3-A303-0B72BA4D27B0}" type="pres">
      <dgm:prSet presAssocID="{4421D848-F734-4F89-BCFC-F75C24672E23}" presName="node" presStyleLbl="node1" presStyleIdx="1" presStyleCnt="4" custScaleX="232055" custScaleY="81848" custRadScaleRad="118682" custRadScaleInc="12996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6540432-AADE-41F6-AA56-2320CE574BAE}" type="pres">
      <dgm:prSet presAssocID="{75911F7B-41E3-401C-87D6-7A6A43C632FB}" presName="parTrans" presStyleLbl="sibTrans2D1" presStyleIdx="2" presStyleCnt="4" custAng="9840627" custScaleX="719222" custLinFactX="59902" custLinFactNeighborX="100000" custLinFactNeighborY="47964"/>
      <dgm:spPr/>
      <dgm:t>
        <a:bodyPr/>
        <a:lstStyle/>
        <a:p>
          <a:endParaRPr lang="sv-SE"/>
        </a:p>
      </dgm:t>
    </dgm:pt>
    <dgm:pt modelId="{A278EAD8-E5A6-4D1C-A3F7-890A26E24E2F}" type="pres">
      <dgm:prSet presAssocID="{75911F7B-41E3-401C-87D6-7A6A43C632FB}" presName="connectorText" presStyleLbl="sibTrans2D1" presStyleIdx="2" presStyleCnt="4"/>
      <dgm:spPr/>
      <dgm:t>
        <a:bodyPr/>
        <a:lstStyle/>
        <a:p>
          <a:endParaRPr lang="sv-SE"/>
        </a:p>
      </dgm:t>
    </dgm:pt>
    <dgm:pt modelId="{6C939E76-1329-47CD-AFA3-0397CD2B9B9C}" type="pres">
      <dgm:prSet presAssocID="{4CD04302-54CC-4EEA-9603-9D219F243A8F}" presName="node" presStyleLbl="node1" presStyleIdx="2" presStyleCnt="4" custScaleX="189482" custScaleY="125482" custRadScaleRad="125502" custRadScaleInc="11391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DDD289E-1CCF-4665-887F-7817F221640F}" type="pres">
      <dgm:prSet presAssocID="{5F864AF8-ED51-4690-87A9-AFA91391B1E5}" presName="parTrans" presStyleLbl="sibTrans2D1" presStyleIdx="3" presStyleCnt="4" custAng="11428472" custScaleX="200462" custLinFactNeighborX="16125" custLinFactNeighborY="-4627"/>
      <dgm:spPr/>
      <dgm:t>
        <a:bodyPr/>
        <a:lstStyle/>
        <a:p>
          <a:endParaRPr lang="sv-SE"/>
        </a:p>
      </dgm:t>
    </dgm:pt>
    <dgm:pt modelId="{39488939-9F3E-4001-8B4C-A77481484F36}" type="pres">
      <dgm:prSet presAssocID="{5F864AF8-ED51-4690-87A9-AFA91391B1E5}" presName="connectorText" presStyleLbl="sibTrans2D1" presStyleIdx="3" presStyleCnt="4"/>
      <dgm:spPr/>
      <dgm:t>
        <a:bodyPr/>
        <a:lstStyle/>
        <a:p>
          <a:endParaRPr lang="sv-SE"/>
        </a:p>
      </dgm:t>
    </dgm:pt>
    <dgm:pt modelId="{0AEB1CAC-EA3A-47CE-A91F-26E9149E83C3}" type="pres">
      <dgm:prSet presAssocID="{CAFA7D89-95AB-4535-ABB7-76C13FA0460C}" presName="node" presStyleLbl="node1" presStyleIdx="3" presStyleCnt="4" custScaleX="172857" custScaleY="106699" custRadScaleRad="142155" custRadScaleInc="6684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AE99208F-9378-4D8F-9EE3-810BB9D942B1}" srcId="{401CD82E-0077-428B-8514-3B2D689AC9C6}" destId="{4425DF80-7E61-4372-842E-B1CA14A5F449}" srcOrd="7" destOrd="0" parTransId="{A12146B1-5DC2-46AB-BE41-1492AB229CED}" sibTransId="{5E04D808-AC45-4D82-9034-4EBDC556D035}"/>
    <dgm:cxn modelId="{6BE10DE6-97F7-4F9C-AB71-D16E755AC3F8}" type="presOf" srcId="{AB51C165-910E-4D9B-A70A-CB84807ACF53}" destId="{EA108AC9-D06C-4033-B61C-3EF5A2E18425}" srcOrd="0" destOrd="0" presId="urn:microsoft.com/office/officeart/2005/8/layout/radial5"/>
    <dgm:cxn modelId="{CBA56123-CF07-48CD-907D-F3ADD7CB1C30}" srcId="{401CD82E-0077-428B-8514-3B2D689AC9C6}" destId="{88FDCA7E-15ED-4505-A97C-5670D1F8F8D8}" srcOrd="1" destOrd="0" parTransId="{919ACFF6-AE39-4BDC-8EC8-9FDCDAC72CC8}" sibTransId="{D74EB6C4-54DF-4215-897E-2850B2812B34}"/>
    <dgm:cxn modelId="{57762D40-3759-4B6D-904A-55E1F81FBAC6}" type="presOf" srcId="{584AE1D6-41E6-467A-853F-75968217B008}" destId="{920CB14A-550E-461F-BA97-E069D4A85D0E}" srcOrd="0" destOrd="0" presId="urn:microsoft.com/office/officeart/2005/8/layout/radial5"/>
    <dgm:cxn modelId="{786A3382-0DF3-4A84-8DEE-758A5551FD85}" type="presOf" srcId="{75911F7B-41E3-401C-87D6-7A6A43C632FB}" destId="{46540432-AADE-41F6-AA56-2320CE574BAE}" srcOrd="0" destOrd="0" presId="urn:microsoft.com/office/officeart/2005/8/layout/radial5"/>
    <dgm:cxn modelId="{6C8DDCC7-F316-4D2B-AD89-65010CCFE758}" srcId="{AB51C165-910E-4D9B-A70A-CB84807ACF53}" destId="{CAFA7D89-95AB-4535-ABB7-76C13FA0460C}" srcOrd="3" destOrd="0" parTransId="{5F864AF8-ED51-4690-87A9-AFA91391B1E5}" sibTransId="{E8F98716-67F9-4954-83E6-BF55C92DF721}"/>
    <dgm:cxn modelId="{43BD70BE-002C-4FDA-AE6C-B3E776E7DD4C}" type="presOf" srcId="{5F864AF8-ED51-4690-87A9-AFA91391B1E5}" destId="{39488939-9F3E-4001-8B4C-A77481484F36}" srcOrd="1" destOrd="0" presId="urn:microsoft.com/office/officeart/2005/8/layout/radial5"/>
    <dgm:cxn modelId="{A615F564-2C69-4148-A43C-2D6A37334192}" type="presOf" srcId="{4682F84B-59EB-4689-8BEF-6DDA14245323}" destId="{D3AB33A3-63FD-4845-B694-AACC478E1D42}" srcOrd="1" destOrd="0" presId="urn:microsoft.com/office/officeart/2005/8/layout/radial5"/>
    <dgm:cxn modelId="{314C9BE1-27A7-46CF-84E2-2846D0CD1971}" srcId="{401CD82E-0077-428B-8514-3B2D689AC9C6}" destId="{FD83C7DA-CAA0-4EF5-A54F-5B5B50EE10CE}" srcOrd="8" destOrd="0" parTransId="{0E8E5814-CEEE-41BB-9D6C-133C50875190}" sibTransId="{5A173F1E-786C-4B55-9328-C8C86C89B53C}"/>
    <dgm:cxn modelId="{F198B6C8-35F2-4C38-B996-5DBBBF61A716}" srcId="{401CD82E-0077-428B-8514-3B2D689AC9C6}" destId="{1CDA20DC-D64E-4D77-B990-B6926BBF7117}" srcOrd="6" destOrd="0" parTransId="{098D1CD1-E34A-4FDD-ADD3-9EDF6F8BB9F5}" sibTransId="{96538949-F816-459C-92FA-0448BC009B69}"/>
    <dgm:cxn modelId="{12306877-2162-4F9B-BFD8-845298B8C728}" srcId="{401CD82E-0077-428B-8514-3B2D689AC9C6}" destId="{AB51C165-910E-4D9B-A70A-CB84807ACF53}" srcOrd="0" destOrd="0" parTransId="{6887C34C-F074-4B98-9A86-4811A5DD6106}" sibTransId="{F33CF7A0-4AA4-40AC-B60B-E2159A317A90}"/>
    <dgm:cxn modelId="{E96E5D06-CE6E-459D-8D1B-A3BD679D2E3D}" srcId="{AB51C165-910E-4D9B-A70A-CB84807ACF53}" destId="{584AE1D6-41E6-467A-853F-75968217B008}" srcOrd="0" destOrd="0" parTransId="{4682F84B-59EB-4689-8BEF-6DDA14245323}" sibTransId="{DEF17E78-3D86-4003-8472-A0EAB6B32EA3}"/>
    <dgm:cxn modelId="{9030E04F-3B76-4E41-8C21-1B40F314C5CC}" srcId="{401CD82E-0077-428B-8514-3B2D689AC9C6}" destId="{CD8D1DF3-CE3A-49D3-9E92-992AD99D5498}" srcOrd="5" destOrd="0" parTransId="{8B8A2D40-C4C5-477A-B5BD-7CCB3FF53F8F}" sibTransId="{85033861-CF07-45F9-A75C-BE336385E83F}"/>
    <dgm:cxn modelId="{98B988DC-8C19-47D3-9938-F80B5CDC8F6C}" type="presOf" srcId="{5F864AF8-ED51-4690-87A9-AFA91391B1E5}" destId="{DDDD289E-1CCF-4665-887F-7817F221640F}" srcOrd="0" destOrd="0" presId="urn:microsoft.com/office/officeart/2005/8/layout/radial5"/>
    <dgm:cxn modelId="{11A3E929-2B09-4994-A056-20AE06D02557}" srcId="{AB51C165-910E-4D9B-A70A-CB84807ACF53}" destId="{4421D848-F734-4F89-BCFC-F75C24672E23}" srcOrd="1" destOrd="0" parTransId="{23824328-713F-47EF-A438-E2AC3090FEAA}" sibTransId="{AB49C849-2D26-4885-AE46-DD50F68C50B0}"/>
    <dgm:cxn modelId="{7CCD03C3-DCFF-416D-9407-2FEB6A2BE55A}" type="presOf" srcId="{75911F7B-41E3-401C-87D6-7A6A43C632FB}" destId="{A278EAD8-E5A6-4D1C-A3F7-890A26E24E2F}" srcOrd="1" destOrd="0" presId="urn:microsoft.com/office/officeart/2005/8/layout/radial5"/>
    <dgm:cxn modelId="{1000A997-0AE1-455F-BE44-4F315564048D}" srcId="{AB51C165-910E-4D9B-A70A-CB84807ACF53}" destId="{4CD04302-54CC-4EEA-9603-9D219F243A8F}" srcOrd="2" destOrd="0" parTransId="{75911F7B-41E3-401C-87D6-7A6A43C632FB}" sibTransId="{0B0FF40D-9233-475A-9A12-FE28817D6C69}"/>
    <dgm:cxn modelId="{5F7A3150-201D-4AF2-B84C-5507DA256B1A}" type="presOf" srcId="{23824328-713F-47EF-A438-E2AC3090FEAA}" destId="{39631250-9696-4ED3-A573-E07DE423A55F}" srcOrd="1" destOrd="0" presId="urn:microsoft.com/office/officeart/2005/8/layout/radial5"/>
    <dgm:cxn modelId="{9AC7DB7B-3FCF-4F7F-930E-DF9632591CA0}" type="presOf" srcId="{23824328-713F-47EF-A438-E2AC3090FEAA}" destId="{22887BAB-9D35-454C-B47B-FD706088FE9A}" srcOrd="0" destOrd="0" presId="urn:microsoft.com/office/officeart/2005/8/layout/radial5"/>
    <dgm:cxn modelId="{337D3E54-9B1E-4A73-9983-218EF18A7DC3}" type="presOf" srcId="{4CD04302-54CC-4EEA-9603-9D219F243A8F}" destId="{6C939E76-1329-47CD-AFA3-0397CD2B9B9C}" srcOrd="0" destOrd="0" presId="urn:microsoft.com/office/officeart/2005/8/layout/radial5"/>
    <dgm:cxn modelId="{7D04E3CF-71CA-4FF5-BDD7-A67F255EC0E3}" srcId="{401CD82E-0077-428B-8514-3B2D689AC9C6}" destId="{C9E70CA9-98B5-44A8-96E4-6299DC250933}" srcOrd="3" destOrd="0" parTransId="{8EC779A3-FC2B-45F6-8480-7A508C3FE362}" sibTransId="{9938C7DC-FB95-4398-A44E-2E66A8C1DD8D}"/>
    <dgm:cxn modelId="{3549A67F-1DDA-41E9-976C-1920F39007C4}" srcId="{401CD82E-0077-428B-8514-3B2D689AC9C6}" destId="{52CC6997-249C-4FAE-89CD-2E3FC9DE698D}" srcOrd="4" destOrd="0" parTransId="{B40AA00F-8C06-4834-A77E-2B8DF06B15EF}" sibTransId="{281DFFAB-BD96-4863-86A7-450D6EF6E484}"/>
    <dgm:cxn modelId="{9076117F-04BB-4682-9910-89023C470445}" srcId="{401CD82E-0077-428B-8514-3B2D689AC9C6}" destId="{C6ACC5C4-80D7-4304-9478-2765E3DE6DB8}" srcOrd="10" destOrd="0" parTransId="{D042E164-C466-4C30-974C-D955DEBCD1B5}" sibTransId="{C1809C0E-2E26-4850-8D64-3406E964698A}"/>
    <dgm:cxn modelId="{D937ADA7-846E-47E8-B540-0EC6256BFF80}" type="presOf" srcId="{CAFA7D89-95AB-4535-ABB7-76C13FA0460C}" destId="{0AEB1CAC-EA3A-47CE-A91F-26E9149E83C3}" srcOrd="0" destOrd="0" presId="urn:microsoft.com/office/officeart/2005/8/layout/radial5"/>
    <dgm:cxn modelId="{44A07D34-FF87-4E91-9CC8-70E855CC4CDD}" srcId="{401CD82E-0077-428B-8514-3B2D689AC9C6}" destId="{68D650C0-F6C5-4AEA-85E2-4243F2C4DE69}" srcOrd="11" destOrd="0" parTransId="{6F816434-F9F3-42A1-8757-89EC14EEBE26}" sibTransId="{085DAECD-EAF3-4656-8E75-E20BD77624E0}"/>
    <dgm:cxn modelId="{FB2200ED-ABD8-494A-B8FD-A8915CAC4EF1}" type="presOf" srcId="{401CD82E-0077-428B-8514-3B2D689AC9C6}" destId="{9B6A7ABE-285B-43DD-A455-BBEBDF50881D}" srcOrd="0" destOrd="0" presId="urn:microsoft.com/office/officeart/2005/8/layout/radial5"/>
    <dgm:cxn modelId="{5F3C72BE-92F5-4F74-BF42-B5A73BC6AD46}" type="presOf" srcId="{4682F84B-59EB-4689-8BEF-6DDA14245323}" destId="{CEB47B04-52FD-458A-B483-64E98B889168}" srcOrd="0" destOrd="0" presId="urn:microsoft.com/office/officeart/2005/8/layout/radial5"/>
    <dgm:cxn modelId="{57F353EC-1B12-485F-A6F7-FA2A91148737}" srcId="{401CD82E-0077-428B-8514-3B2D689AC9C6}" destId="{2B6F168A-1697-4939-803C-FC0C66AD0084}" srcOrd="2" destOrd="0" parTransId="{8E482E1C-CE03-4C97-BB05-4EA919250DCD}" sibTransId="{DC788169-C62B-4EA6-944A-7516A1087DF5}"/>
    <dgm:cxn modelId="{889039A0-D4E4-4808-A98B-A67FA364BC34}" type="presOf" srcId="{4421D848-F734-4F89-BCFC-F75C24672E23}" destId="{76011811-A43E-4CF3-A303-0B72BA4D27B0}" srcOrd="0" destOrd="0" presId="urn:microsoft.com/office/officeart/2005/8/layout/radial5"/>
    <dgm:cxn modelId="{DA875B94-44E4-4BF8-97C2-664A97A77AFD}" srcId="{401CD82E-0077-428B-8514-3B2D689AC9C6}" destId="{76EAFDF8-B390-41ED-BCE4-C2314EBE6C4C}" srcOrd="9" destOrd="0" parTransId="{79A4A0C8-FAA5-4DB2-AA8E-B08C45F05F66}" sibTransId="{221B999B-398C-495C-A1E8-1123B074D4F5}"/>
    <dgm:cxn modelId="{407C7661-2D1F-47BD-BFB7-475E8CC7CB30}" type="presParOf" srcId="{9B6A7ABE-285B-43DD-A455-BBEBDF50881D}" destId="{EA108AC9-D06C-4033-B61C-3EF5A2E18425}" srcOrd="0" destOrd="0" presId="urn:microsoft.com/office/officeart/2005/8/layout/radial5"/>
    <dgm:cxn modelId="{DD575727-5150-4A2A-874B-DA8062C473A5}" type="presParOf" srcId="{9B6A7ABE-285B-43DD-A455-BBEBDF50881D}" destId="{CEB47B04-52FD-458A-B483-64E98B889168}" srcOrd="1" destOrd="0" presId="urn:microsoft.com/office/officeart/2005/8/layout/radial5"/>
    <dgm:cxn modelId="{CF65A113-3290-4100-A52D-A543BE807796}" type="presParOf" srcId="{CEB47B04-52FD-458A-B483-64E98B889168}" destId="{D3AB33A3-63FD-4845-B694-AACC478E1D42}" srcOrd="0" destOrd="0" presId="urn:microsoft.com/office/officeart/2005/8/layout/radial5"/>
    <dgm:cxn modelId="{855D83F4-66D0-431A-AFF7-376EE452A741}" type="presParOf" srcId="{9B6A7ABE-285B-43DD-A455-BBEBDF50881D}" destId="{920CB14A-550E-461F-BA97-E069D4A85D0E}" srcOrd="2" destOrd="0" presId="urn:microsoft.com/office/officeart/2005/8/layout/radial5"/>
    <dgm:cxn modelId="{AB14641C-D8C3-4781-891F-079CB78EAB24}" type="presParOf" srcId="{9B6A7ABE-285B-43DD-A455-BBEBDF50881D}" destId="{22887BAB-9D35-454C-B47B-FD706088FE9A}" srcOrd="3" destOrd="0" presId="urn:microsoft.com/office/officeart/2005/8/layout/radial5"/>
    <dgm:cxn modelId="{E522DB68-2203-4A29-9D6E-DD4A7692EBBB}" type="presParOf" srcId="{22887BAB-9D35-454C-B47B-FD706088FE9A}" destId="{39631250-9696-4ED3-A573-E07DE423A55F}" srcOrd="0" destOrd="0" presId="urn:microsoft.com/office/officeart/2005/8/layout/radial5"/>
    <dgm:cxn modelId="{69DCC613-1A06-471D-983D-76A67F9E384D}" type="presParOf" srcId="{9B6A7ABE-285B-43DD-A455-BBEBDF50881D}" destId="{76011811-A43E-4CF3-A303-0B72BA4D27B0}" srcOrd="4" destOrd="0" presId="urn:microsoft.com/office/officeart/2005/8/layout/radial5"/>
    <dgm:cxn modelId="{984A70CA-AF85-4431-8999-369A77E7899B}" type="presParOf" srcId="{9B6A7ABE-285B-43DD-A455-BBEBDF50881D}" destId="{46540432-AADE-41F6-AA56-2320CE574BAE}" srcOrd="5" destOrd="0" presId="urn:microsoft.com/office/officeart/2005/8/layout/radial5"/>
    <dgm:cxn modelId="{1792D884-EE0B-4B17-A310-7B45BBDAAE0E}" type="presParOf" srcId="{46540432-AADE-41F6-AA56-2320CE574BAE}" destId="{A278EAD8-E5A6-4D1C-A3F7-890A26E24E2F}" srcOrd="0" destOrd="0" presId="urn:microsoft.com/office/officeart/2005/8/layout/radial5"/>
    <dgm:cxn modelId="{A66F47A5-2030-4CC6-A71F-B8EDE5B50EC2}" type="presParOf" srcId="{9B6A7ABE-285B-43DD-A455-BBEBDF50881D}" destId="{6C939E76-1329-47CD-AFA3-0397CD2B9B9C}" srcOrd="6" destOrd="0" presId="urn:microsoft.com/office/officeart/2005/8/layout/radial5"/>
    <dgm:cxn modelId="{14B0814B-7662-46DE-B32A-9926B7E78068}" type="presParOf" srcId="{9B6A7ABE-285B-43DD-A455-BBEBDF50881D}" destId="{DDDD289E-1CCF-4665-887F-7817F221640F}" srcOrd="7" destOrd="0" presId="urn:microsoft.com/office/officeart/2005/8/layout/radial5"/>
    <dgm:cxn modelId="{D42A544A-66FA-4BC0-8CAD-C8FE3BED99FB}" type="presParOf" srcId="{DDDD289E-1CCF-4665-887F-7817F221640F}" destId="{39488939-9F3E-4001-8B4C-A77481484F36}" srcOrd="0" destOrd="0" presId="urn:microsoft.com/office/officeart/2005/8/layout/radial5"/>
    <dgm:cxn modelId="{E6F0A705-BD14-4DA1-B7D2-C575ED94F8BE}" type="presParOf" srcId="{9B6A7ABE-285B-43DD-A455-BBEBDF50881D}" destId="{0AEB1CAC-EA3A-47CE-A91F-26E9149E83C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0.28687</cdr:x>
      <cdr:y>0.16036</cdr:y>
    </cdr:from>
    <cdr:to>
      <cdr:x>0.28802</cdr:x>
      <cdr:y>0.83073</cdr:y>
    </cdr:to>
    <cdr:cxnSp macro="">
      <cdr:nvCxnSpPr>
        <cdr:cNvPr id="3" name="Rak 2"/>
        <cdr:cNvCxnSpPr/>
      </cdr:nvCxnSpPr>
      <cdr:spPr>
        <a:xfrm xmlns:a="http://schemas.openxmlformats.org/drawingml/2006/main" flipV="1">
          <a:off x="2299856" y="665018"/>
          <a:ext cx="9235" cy="278014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F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0.25429</cdr:x>
      <cdr:y>0.10766</cdr:y>
    </cdr:from>
    <cdr:to>
      <cdr:x>0.33202</cdr:x>
      <cdr:y>0.20267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89721" y="446480"/>
          <a:ext cx="547079" cy="394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v-SE" sz="1100" dirty="0" smtClean="0"/>
            <a:t>65 år </a:t>
          </a:r>
          <a:endParaRPr lang="sv-S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7CB2F71-6132-4AAF-9DCB-2CA0A657FB6D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88121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3C80CAEE-9ADD-4A80-BD4C-B6EADC6F0C07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438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F2988878-89E5-461C-9A43-B029AE2F4F72}" type="slidenum">
              <a:rPr lang="sv-SE" altLang="sv-SE" sz="120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</a:t>
            </a:fld>
            <a:endParaRPr lang="sv-SE" altLang="sv-SE" sz="120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56150"/>
            <a:ext cx="4984750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SE" altLang="sv-SE" smtClean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54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A37D385D-BF1F-4510-91BE-32EAB6195949}" type="slidenum">
              <a:rPr lang="sv-SE" altLang="sv-SE" sz="120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2</a:t>
            </a:fld>
            <a:endParaRPr lang="sv-SE" altLang="sv-SE" sz="120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5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" panose="02020603050405020304" pitchFamily="18" charset="0"/>
            </a:endParaRPr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7DA45791-F4A0-497E-A32E-EBF4402D13C4}" type="slidenum">
              <a:rPr lang="sv-SE" altLang="sv-SE" sz="1200" smtClean="0">
                <a:solidFill>
                  <a:srgbClr val="000000"/>
                </a:solidFill>
                <a:latin typeface="Times" panose="02020603050405020304" pitchFamily="18" charset="0"/>
              </a:rPr>
              <a:pPr/>
              <a:t>3</a:t>
            </a:fld>
            <a:endParaRPr lang="sv-SE" altLang="sv-SE" sz="1200" smtClean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79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" panose="02020603050405020304" pitchFamily="18" charset="0"/>
            </a:endParaRPr>
          </a:p>
        </p:txBody>
      </p:sp>
      <p:sp>
        <p:nvSpPr>
          <p:cNvPr id="2253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0360E074-8193-4377-BE5B-EA1068DA8F80}" type="slidenum">
              <a:rPr lang="sv-SE" altLang="sv-SE" sz="120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4</a:t>
            </a:fld>
            <a:endParaRPr lang="sv-SE" altLang="sv-SE" sz="120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0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smtClean="0">
                <a:latin typeface="Times" panose="02020603050405020304" pitchFamily="18" charset="0"/>
              </a:rPr>
              <a:t>640 + 550 + 530 </a:t>
            </a:r>
          </a:p>
          <a:p>
            <a:r>
              <a:rPr lang="sv-SE" altLang="sv-SE" smtClean="0">
                <a:latin typeface="Times" panose="02020603050405020304" pitchFamily="18" charset="0"/>
              </a:rPr>
              <a:t>1720</a:t>
            </a:r>
          </a:p>
          <a:p>
            <a:r>
              <a:rPr lang="sv-SE" altLang="sv-SE" smtClean="0">
                <a:latin typeface="Times" panose="02020603050405020304" pitchFamily="18" charset="0"/>
              </a:rPr>
              <a:t>38%</a:t>
            </a:r>
          </a:p>
        </p:txBody>
      </p:sp>
      <p:sp>
        <p:nvSpPr>
          <p:cNvPr id="2662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F6019065-4227-43E7-8E51-24F224D3E354}" type="slidenum">
              <a:rPr lang="sv-SE" altLang="sv-SE" sz="120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sv-SE" altLang="sv-SE" sz="120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0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" panose="02020603050405020304" pitchFamily="18" charset="0"/>
            </a:endParaRPr>
          </a:p>
        </p:txBody>
      </p:sp>
      <p:sp>
        <p:nvSpPr>
          <p:cNvPr id="2970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FA824AF-45EE-4905-9FD2-272489E1B565}" type="slidenum">
              <a:rPr lang="sv-SE" altLang="sv-SE" sz="120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sv-SE" altLang="sv-SE" sz="120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2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" panose="02020603050405020304" pitchFamily="18" charset="0"/>
            </a:endParaRPr>
          </a:p>
        </p:txBody>
      </p:sp>
      <p:sp>
        <p:nvSpPr>
          <p:cNvPr id="358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035ACC88-9F46-4687-9F64-7C4EC3ED10EB}" type="slidenum">
              <a:rPr lang="sv-SE" altLang="sv-SE" sz="120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sv-SE" altLang="sv-SE" sz="120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1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latin typeface="Times" panose="02020603050405020304" pitchFamily="18" charset="0"/>
            </a:endParaRPr>
          </a:p>
        </p:txBody>
      </p:sp>
      <p:sp>
        <p:nvSpPr>
          <p:cNvPr id="3994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46966F30-8C64-48A5-ACA9-B3F4496569A2}" type="slidenum">
              <a:rPr lang="sv-SE" altLang="sv-SE" sz="120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sv-SE" altLang="sv-SE" sz="1200" smtClean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240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 descr="orm_beskuren_ton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335088"/>
            <a:ext cx="6345237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Tillfälle  |   2008-XX-XX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FAC5-57E5-4DE3-AFCB-FD08B6285CF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2700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9E5A-E1B8-454E-9CA6-5122715998CB}" type="datetimeFigureOut">
              <a:rPr lang="sv-SE"/>
              <a:pPr>
                <a:defRPr/>
              </a:pPr>
              <a:t>2015-11-19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E25DC4-AC35-47A5-B7E7-AA182165D5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75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 descr="orm_beskuren_ton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335088"/>
            <a:ext cx="6345237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sv-SE" altLang="sv-SE" smtClean="0"/>
          </a:p>
        </p:txBody>
      </p:sp>
      <p:pic>
        <p:nvPicPr>
          <p:cNvPr id="6" name="Bildobjekt 11" descr="Slf _sve_blå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45200"/>
            <a:ext cx="14890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533" y="2204815"/>
            <a:ext cx="7135056" cy="258083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792163" y="1160463"/>
            <a:ext cx="4818062" cy="863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Tillfälle  |   2008-XX-XX</a:t>
            </a:r>
          </a:p>
        </p:txBody>
      </p:sp>
      <p:sp>
        <p:nvSpPr>
          <p:cNvPr id="9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935F-7F35-4C28-B297-5502E4A249A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33951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8" descr="orm_beskuren_ton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335088"/>
            <a:ext cx="6345237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Tillfälle  |   2008-XX-XX</a:t>
            </a:r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5655-C37A-4925-9AC5-43BB26510A7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7973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04C58E4-A0E9-4558-A079-CC520F4EA30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2909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9B5DD1-1118-4B20-92D4-CFDEFECB71E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7290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 descr="orm_beskuren_ton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335088"/>
            <a:ext cx="6345237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Tillfälle  |   2008-XX-XX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36A815-508B-42F2-BCAE-8A2E4CF2C58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4892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8" descr="orm_beskuren_ton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335088"/>
            <a:ext cx="6345237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sv-SE" altLang="sv-SE" sz="1200" smtClean="0">
              <a:solidFill>
                <a:srgbClr val="FFFFFF"/>
              </a:solidFill>
            </a:endParaRPr>
          </a:p>
        </p:txBody>
      </p:sp>
      <p:pic>
        <p:nvPicPr>
          <p:cNvPr id="6" name="Bildobjekt 11" descr="Slf _sve_blå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45200"/>
            <a:ext cx="14890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533" y="2204815"/>
            <a:ext cx="7135056" cy="258083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350"/>
            </a:lvl1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792163" y="1160463"/>
            <a:ext cx="4818062" cy="863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Tillfälle  |   2008-XX-XX</a:t>
            </a:r>
          </a:p>
        </p:txBody>
      </p:sp>
      <p:sp>
        <p:nvSpPr>
          <p:cNvPr id="9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94A2B8-DCBE-4DFE-8BB3-57690FD4D909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153673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8" descr="orm_beskuren_ton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1335088"/>
            <a:ext cx="6345237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Tillfälle  |   2008-XX-XX</a:t>
            </a:r>
          </a:p>
        </p:txBody>
      </p:sp>
      <p:sp>
        <p:nvSpPr>
          <p:cNvPr id="6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B56B53-BE6B-481D-82E9-19194DBC379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68286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8062-203D-4597-B504-1C55E498FB49}" type="datetimeFigureOut">
              <a:rPr lang="sv-SE"/>
              <a:pPr>
                <a:defRPr/>
              </a:pPr>
              <a:t>2015-11-19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7BBA4E-127A-4AD3-A03D-71910925C9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94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163" y="1160463"/>
            <a:ext cx="4818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skriva rubrik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154238"/>
            <a:ext cx="778827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skriva text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</p:txBody>
      </p:sp>
      <p:sp>
        <p:nvSpPr>
          <p:cNvPr id="1028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sv-SE" altLang="sv-SE" smtClean="0"/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55800" y="6319838"/>
            <a:ext cx="2133600" cy="100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55800" y="6440488"/>
            <a:ext cx="289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v-SE"/>
              <a:t>Tillfälle  |   2008-XX-XX</a:t>
            </a: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55800" y="6180138"/>
            <a:ext cx="360363" cy="120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FB79E8-AEC9-4FB4-AC1E-4DD04A9B7FF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pic>
        <p:nvPicPr>
          <p:cNvPr id="1032" name="Bildobjekt 11" descr="Slf _sve_blå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45200"/>
            <a:ext cx="14890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163" y="1160463"/>
            <a:ext cx="48180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skriva rubrik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763" y="2154238"/>
            <a:ext cx="778827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skriva text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</p:txBody>
      </p:sp>
      <p:sp>
        <p:nvSpPr>
          <p:cNvPr id="1028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sv-SE" altLang="sv-SE" sz="1200" smtClean="0">
              <a:solidFill>
                <a:srgbClr val="FFFFFF"/>
              </a:solidFill>
            </a:endParaRPr>
          </a:p>
        </p:txBody>
      </p:sp>
      <p:sp>
        <p:nvSpPr>
          <p:cNvPr id="1073" name="Rectangle 4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55800" y="6319838"/>
            <a:ext cx="2133600" cy="100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525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55800" y="6440488"/>
            <a:ext cx="289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525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v-SE"/>
              <a:t>Tillfälle  |   2008-XX-XX</a:t>
            </a:r>
          </a:p>
        </p:txBody>
      </p:sp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55800" y="6180138"/>
            <a:ext cx="360363" cy="120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525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F10DB1A8-0E1A-4557-8863-068AA35AB6A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pic>
        <p:nvPicPr>
          <p:cNvPr id="2056" name="Bildobjekt 11" descr="Slf _sve_blå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45200"/>
            <a:ext cx="14890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10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125000"/>
        </a:lnSpc>
        <a:spcBef>
          <a:spcPct val="20000"/>
        </a:spcBef>
        <a:spcAft>
          <a:spcPct val="15000"/>
        </a:spcAft>
        <a:buClr>
          <a:schemeClr val="accent1"/>
        </a:buClr>
        <a:buSzPct val="120000"/>
        <a:buFont typeface="Wingdings" pitchFamily="2" charset="2"/>
        <a:buChar char="§"/>
        <a:defRPr sz="9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Microsoft_Excel_97-2003_Worksheet7.xls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15.png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Microsoft_Excel_97-2003_Worksheet5.xls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2.png"/><Relationship Id="rId25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Excel_97-2003_Worksheet8.xls"/><Relationship Id="rId20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png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9.bin"/><Relationship Id="rId23" Type="http://schemas.openxmlformats.org/officeDocument/2006/relationships/image" Target="../media/image14.png"/><Relationship Id="rId10" Type="http://schemas.openxmlformats.org/officeDocument/2006/relationships/oleObject" Target="../embeddings/Microsoft_Excel_97-2003_Worksheet6.xls"/><Relationship Id="rId19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Microsoft_Excel_97-2003_Worksheet4.xls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1.png"/><Relationship Id="rId22" Type="http://schemas.openxmlformats.org/officeDocument/2006/relationships/oleObject" Target="../embeddings/Microsoft_Excel_97-2003_Worksheet10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Microsoft_Excel_97-2003_Worksheet1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png"/><Relationship Id="rId5" Type="http://schemas.openxmlformats.org/officeDocument/2006/relationships/oleObject" Target="../embeddings/Microsoft_Excel_97-2003_Worksheet13.xls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Excel_97-2003_Worksheet14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png"/><Relationship Id="rId5" Type="http://schemas.openxmlformats.org/officeDocument/2006/relationships/oleObject" Target="../embeddings/Microsoft_Excel_97-2003_Worksheet15.xls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97-2003_Worksheet16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png"/><Relationship Id="rId4" Type="http://schemas.openxmlformats.org/officeDocument/2006/relationships/oleObject" Target="../embeddings/Microsoft_Excel_97-2003_Worksheet17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2.png"/><Relationship Id="rId4" Type="http://schemas.openxmlformats.org/officeDocument/2006/relationships/oleObject" Target="../embeddings/Microsoft_Excel_97-2003_Worksheet18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png"/><Relationship Id="rId4" Type="http://schemas.openxmlformats.org/officeDocument/2006/relationships/oleObject" Target="../embeddings/Microsoft_Excel_97-2003_Worksheet19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982663" y="1330325"/>
            <a:ext cx="7150100" cy="825500"/>
          </a:xfrm>
        </p:spPr>
        <p:txBody>
          <a:bodyPr/>
          <a:lstStyle/>
          <a:p>
            <a:pPr eaLnBrk="1" hangingPunct="1"/>
            <a:r>
              <a:rPr lang="sv-SE" altLang="sv-SE" sz="1800" smtClean="0"/>
              <a:t>Preliminära resultat från </a:t>
            </a:r>
            <a:r>
              <a:rPr lang="sv-SE" altLang="sv-SE" smtClean="0"/>
              <a:t/>
            </a:r>
            <a:br>
              <a:rPr lang="sv-SE" altLang="sv-SE" smtClean="0"/>
            </a:br>
            <a:r>
              <a:rPr lang="sv-SE" altLang="sv-SE" b="1" smtClean="0"/>
              <a:t>Läkarförbundets primärvårdsenkät 2015 </a:t>
            </a:r>
            <a:r>
              <a:rPr lang="sv-SE" altLang="sv-SE" smtClean="0"/>
              <a:t/>
            </a:r>
            <a:br>
              <a:rPr lang="sv-SE" altLang="sv-SE" smtClean="0"/>
            </a:br>
            <a:r>
              <a:rPr lang="sv-SE" altLang="sv-SE" sz="1600" smtClean="0"/>
              <a:t>DLF:s fackliga seminarium 5 november Steningevik </a:t>
            </a:r>
          </a:p>
        </p:txBody>
      </p:sp>
      <p:pic>
        <p:nvPicPr>
          <p:cNvPr id="15363" name="Bildobjekt 3" descr="collage_ettlager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2484438"/>
            <a:ext cx="716915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sv-SE" sz="3300" dirty="0"/>
          </a:p>
          <a:p>
            <a:pPr marL="0" indent="0">
              <a:buFont typeface="Wingdings" pitchFamily="2" charset="2"/>
              <a:buNone/>
              <a:defRPr/>
            </a:pPr>
            <a:endParaRPr lang="sv-SE" sz="33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sv-SE" sz="3300" dirty="0" smtClean="0"/>
              <a:t>5 </a:t>
            </a:r>
            <a:r>
              <a:rPr lang="sv-SE" sz="3300" dirty="0"/>
              <a:t>– Fortbildning och </a:t>
            </a:r>
            <a:r>
              <a:rPr lang="sv-SE" sz="3300" dirty="0" smtClean="0"/>
              <a:t>kunskapsutveckling</a:t>
            </a:r>
            <a:br>
              <a:rPr lang="sv-SE" sz="3300" dirty="0" smtClean="0"/>
            </a:br>
            <a:r>
              <a:rPr lang="sv-SE" sz="1200" dirty="0" smtClean="0"/>
              <a:t>8 frågor (6) </a:t>
            </a:r>
            <a:br>
              <a:rPr lang="sv-SE" sz="1200" dirty="0" smtClean="0"/>
            </a:br>
            <a:endParaRPr lang="sv-SE" sz="33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v-SE" sz="3300" dirty="0" smtClean="0"/>
              <a:t>samt vidareutbildning</a:t>
            </a:r>
            <a:br>
              <a:rPr lang="sv-SE" sz="3300" dirty="0" smtClean="0"/>
            </a:br>
            <a:r>
              <a:rPr lang="sv-SE" sz="1200" dirty="0" smtClean="0"/>
              <a:t>16 frågor (1)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sv-SE" sz="3300" dirty="0"/>
          </a:p>
          <a:p>
            <a:pPr marL="0" indent="0">
              <a:buFont typeface="Wingdings" pitchFamily="2" charset="2"/>
              <a:buNone/>
              <a:defRPr/>
            </a:pPr>
            <a:endParaRPr lang="sv-SE" sz="3300" dirty="0"/>
          </a:p>
          <a:p>
            <a:pPr marL="0" indent="0">
              <a:buFont typeface="Wingdings" pitchFamily="2" charset="2"/>
              <a:buNone/>
              <a:defRPr/>
            </a:pPr>
            <a:endParaRPr lang="sv-SE" sz="3300" dirty="0"/>
          </a:p>
          <a:p>
            <a:pPr>
              <a:defRPr/>
            </a:pPr>
            <a:endParaRPr lang="sv-SE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Platshållare för innehåll 6"/>
          <p:cNvGraphicFramePr>
            <a:graphicFrameLocks/>
          </p:cNvGraphicFramePr>
          <p:nvPr/>
        </p:nvGraphicFramePr>
        <p:xfrm>
          <a:off x="544513" y="1357313"/>
          <a:ext cx="2767012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4" name="Chart" r:id="rId4" imgW="2773920" imgH="2481287" progId="Excel.Chart.8">
                  <p:embed/>
                </p:oleObj>
              </mc:Choice>
              <mc:Fallback>
                <p:oleObj name="Chart" r:id="rId4" imgW="2773920" imgH="248128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357313"/>
                        <a:ext cx="2767012" cy="247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Platshållare för innehåll 6"/>
          <p:cNvGraphicFramePr>
            <a:graphicFrameLocks/>
          </p:cNvGraphicFramePr>
          <p:nvPr/>
        </p:nvGraphicFramePr>
        <p:xfrm>
          <a:off x="2559050" y="112713"/>
          <a:ext cx="4214813" cy="381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5" name="Chart" r:id="rId7" imgW="4224894" imgH="3822523" progId="Excel.Chart.8">
                  <p:embed/>
                </p:oleObj>
              </mc:Choice>
              <mc:Fallback>
                <p:oleObj name="Chart" r:id="rId7" imgW="4224894" imgH="382252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112713"/>
                        <a:ext cx="4214813" cy="381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Platshållare för innehåll 6"/>
          <p:cNvGraphicFramePr>
            <a:graphicFrameLocks/>
          </p:cNvGraphicFramePr>
          <p:nvPr/>
        </p:nvGraphicFramePr>
        <p:xfrm>
          <a:off x="6245225" y="1282700"/>
          <a:ext cx="196850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6" name="Chart" r:id="rId10" imgW="1975275" imgH="2554445" progId="Excel.Chart.8">
                  <p:embed/>
                </p:oleObj>
              </mc:Choice>
              <mc:Fallback>
                <p:oleObj name="Chart" r:id="rId10" imgW="1975275" imgH="255444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1282700"/>
                        <a:ext cx="1968500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ruta 15"/>
          <p:cNvSpPr txBox="1"/>
          <p:nvPr/>
        </p:nvSpPr>
        <p:spPr>
          <a:xfrm>
            <a:off x="217488" y="481013"/>
            <a:ext cx="2405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Fortbildning</a:t>
            </a:r>
          </a:p>
        </p:txBody>
      </p:sp>
      <p:graphicFrame>
        <p:nvGraphicFramePr>
          <p:cNvPr id="33798" name="Platshållare för innehåll 6"/>
          <p:cNvGraphicFramePr>
            <a:graphicFrameLocks/>
          </p:cNvGraphicFramePr>
          <p:nvPr/>
        </p:nvGraphicFramePr>
        <p:xfrm>
          <a:off x="34925" y="1282700"/>
          <a:ext cx="2955925" cy="301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7" name="Chart" r:id="rId13" imgW="2962913" imgH="3017782" progId="Excel.Chart.8">
                  <p:embed/>
                </p:oleObj>
              </mc:Choice>
              <mc:Fallback>
                <p:oleObj name="Chart" r:id="rId13" imgW="2962913" imgH="301778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282700"/>
                        <a:ext cx="2955925" cy="301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Platshållare för innehåll 6"/>
          <p:cNvGraphicFramePr>
            <a:graphicFrameLocks/>
          </p:cNvGraphicFramePr>
          <p:nvPr/>
        </p:nvGraphicFramePr>
        <p:xfrm>
          <a:off x="-222250" y="3175000"/>
          <a:ext cx="3968750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8" name="Chart" r:id="rId16" imgW="3974936" imgH="3115326" progId="Excel.Chart.8">
                  <p:embed/>
                </p:oleObj>
              </mc:Choice>
              <mc:Fallback>
                <p:oleObj name="Chart" r:id="rId16" imgW="3974936" imgH="311532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2250" y="3175000"/>
                        <a:ext cx="3968750" cy="310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Platshållare för innehåll 6"/>
          <p:cNvGraphicFramePr>
            <a:graphicFrameLocks/>
          </p:cNvGraphicFramePr>
          <p:nvPr/>
        </p:nvGraphicFramePr>
        <p:xfrm>
          <a:off x="6107113" y="1138238"/>
          <a:ext cx="3449637" cy="326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99" name="Chart" r:id="rId19" imgW="3456732" imgH="3267739" progId="Excel.Chart.8">
                  <p:embed/>
                </p:oleObj>
              </mc:Choice>
              <mc:Fallback>
                <p:oleObj name="Chart" r:id="rId19" imgW="3456732" imgH="326773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7113" y="1138238"/>
                        <a:ext cx="3449637" cy="326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Platshållare för innehåll 6"/>
          <p:cNvGraphicFramePr>
            <a:graphicFrameLocks/>
          </p:cNvGraphicFramePr>
          <p:nvPr/>
        </p:nvGraphicFramePr>
        <p:xfrm>
          <a:off x="2559050" y="3135313"/>
          <a:ext cx="3511550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0" name="Chart" r:id="rId22" imgW="3517697" imgH="3310415" progId="Excel.Chart.8">
                  <p:embed/>
                </p:oleObj>
              </mc:Choice>
              <mc:Fallback>
                <p:oleObj name="Chart" r:id="rId22" imgW="3517697" imgH="331041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3135313"/>
                        <a:ext cx="3511550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Platshållare för innehåll 6"/>
          <p:cNvGraphicFramePr>
            <a:graphicFrameLocks/>
          </p:cNvGraphicFramePr>
          <p:nvPr/>
        </p:nvGraphicFramePr>
        <p:xfrm>
          <a:off x="5684838" y="3762375"/>
          <a:ext cx="3219450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1" name="Chart" r:id="rId25" imgW="3225064" imgH="2859272" progId="Excel.Chart.8">
                  <p:embed/>
                </p:oleObj>
              </mc:Choice>
              <mc:Fallback>
                <p:oleObj name="Chart" r:id="rId25" imgW="3225064" imgH="285927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8" y="3762375"/>
                        <a:ext cx="3219450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textruta 1"/>
          <p:cNvSpPr txBox="1">
            <a:spLocks noChangeArrowheads="1"/>
          </p:cNvSpPr>
          <p:nvPr/>
        </p:nvSpPr>
        <p:spPr bwMode="auto">
          <a:xfrm>
            <a:off x="4141788" y="2732088"/>
            <a:ext cx="754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200" b="1">
                <a:solidFill>
                  <a:schemeClr val="tx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31% nöjda </a:t>
            </a:r>
          </a:p>
        </p:txBody>
      </p:sp>
    </p:spTree>
    <p:extLst>
      <p:ext uri="{BB962C8B-B14F-4D97-AF65-F5344CB8AC3E}">
        <p14:creationId xmlns:p14="http://schemas.microsoft.com/office/powerpoint/2010/main" val="913643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Platshållare för innehåll 5"/>
          <p:cNvGraphicFramePr>
            <a:graphicFrameLocks noGrp="1"/>
          </p:cNvGraphicFramePr>
          <p:nvPr>
            <p:ph/>
          </p:nvPr>
        </p:nvGraphicFramePr>
        <p:xfrm>
          <a:off x="406400" y="449263"/>
          <a:ext cx="6897688" cy="583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3" name="Chart" r:id="rId4" imgW="6907367" imgH="5840474" progId="Excel.Chart.8">
                  <p:embed/>
                </p:oleObj>
              </mc:Choice>
              <mc:Fallback>
                <p:oleObj name="Chart" r:id="rId4" imgW="6907367" imgH="5840474" progId="Excel.Chart.8">
                  <p:embed/>
                  <p:pic>
                    <p:nvPicPr>
                      <p:cNvPr id="0" name="Platshållare för innehåll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449263"/>
                        <a:ext cx="6897688" cy="583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Diagram 3"/>
          <p:cNvGraphicFramePr>
            <a:graphicFrameLocks/>
          </p:cNvGraphicFramePr>
          <p:nvPr/>
        </p:nvGraphicFramePr>
        <p:xfrm>
          <a:off x="225425" y="1284288"/>
          <a:ext cx="8777288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Chart" r:id="rId5" imgW="8785097" imgH="5127180" progId="Excel.Chart.8">
                  <p:embed/>
                </p:oleObj>
              </mc:Choice>
              <mc:Fallback>
                <p:oleObj name="Chart" r:id="rId5" imgW="8785097" imgH="512718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284288"/>
                        <a:ext cx="8777288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ruta 4"/>
          <p:cNvSpPr txBox="1">
            <a:spLocks noChangeArrowheads="1"/>
          </p:cNvSpPr>
          <p:nvPr/>
        </p:nvSpPr>
        <p:spPr bwMode="auto">
          <a:xfrm>
            <a:off x="890588" y="409575"/>
            <a:ext cx="69294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b="1"/>
              <a:t>Anser du att du har goda möjligheter att utveckla sin kompetens inom de områden som deras kliniska arbete kräver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b="1"/>
              <a:t> fördelat efter olika kategorier av svarande  </a:t>
            </a: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853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Diagram 3"/>
          <p:cNvGraphicFramePr>
            <a:graphicFrameLocks/>
          </p:cNvGraphicFramePr>
          <p:nvPr/>
        </p:nvGraphicFramePr>
        <p:xfrm>
          <a:off x="779463" y="1116013"/>
          <a:ext cx="7886700" cy="50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Chart" r:id="rId4" imgW="7895004" imgH="5047925" progId="Excel.Chart.8">
                  <p:embed/>
                </p:oleObj>
              </mc:Choice>
              <mc:Fallback>
                <p:oleObj name="Chart" r:id="rId4" imgW="7895004" imgH="50479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1116013"/>
                        <a:ext cx="7886700" cy="50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ruta 4"/>
          <p:cNvSpPr txBox="1">
            <a:spLocks noChangeArrowheads="1"/>
          </p:cNvSpPr>
          <p:nvPr/>
        </p:nvSpPr>
        <p:spPr bwMode="auto">
          <a:xfrm>
            <a:off x="1479550" y="203200"/>
            <a:ext cx="7050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b="1"/>
              <a:t>Är du nöjd med möjligheterna att kunna delta i externa kurser och konferenser i tillräcklig omfattning fördelat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b="1"/>
              <a:t>- efter olika kategorier av svarande </a:t>
            </a: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674740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Platshållare för innehåll 12"/>
          <p:cNvGraphicFramePr>
            <a:graphicFrameLocks noGrp="1"/>
          </p:cNvGraphicFramePr>
          <p:nvPr>
            <p:ph/>
          </p:nvPr>
        </p:nvGraphicFramePr>
        <p:xfrm>
          <a:off x="392113" y="512763"/>
          <a:ext cx="8736012" cy="601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" name="Chart" r:id="rId5" imgW="8742422" imgH="6017273" progId="Excel.Chart.8">
                  <p:embed/>
                </p:oleObj>
              </mc:Choice>
              <mc:Fallback>
                <p:oleObj name="Chart" r:id="rId5" imgW="8742422" imgH="6017273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512763"/>
                        <a:ext cx="8736012" cy="601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ruta 1"/>
          <p:cNvSpPr txBox="1">
            <a:spLocks noChangeArrowheads="1"/>
          </p:cNvSpPr>
          <p:nvPr/>
        </p:nvSpPr>
        <p:spPr bwMode="auto">
          <a:xfrm>
            <a:off x="779463" y="287338"/>
            <a:ext cx="799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200" b="1">
                <a:solidFill>
                  <a:schemeClr val="tx2"/>
                </a:solidFill>
              </a:rPr>
              <a:t>Jag har goda möjligheter att utveckla min kompetens inom de områden som mitt kliniska arbete kräver</a:t>
            </a:r>
          </a:p>
        </p:txBody>
      </p:sp>
    </p:spTree>
    <p:extLst>
      <p:ext uri="{BB962C8B-B14F-4D97-AF65-F5344CB8AC3E}">
        <p14:creationId xmlns:p14="http://schemas.microsoft.com/office/powerpoint/2010/main" val="20346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Platshållare för innehåll 12"/>
          <p:cNvGraphicFramePr>
            <a:graphicFrameLocks/>
          </p:cNvGraphicFramePr>
          <p:nvPr/>
        </p:nvGraphicFramePr>
        <p:xfrm>
          <a:off x="1001713" y="830263"/>
          <a:ext cx="7962900" cy="570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9" name="Chart" r:id="rId4" imgW="7968163" imgH="5706351" progId="Excel.Chart.8">
                  <p:embed/>
                </p:oleObj>
              </mc:Choice>
              <mc:Fallback>
                <p:oleObj name="Chart" r:id="rId4" imgW="7968163" imgH="570635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830263"/>
                        <a:ext cx="7962900" cy="570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textruta 4"/>
          <p:cNvSpPr txBox="1">
            <a:spLocks noChangeArrowheads="1"/>
          </p:cNvSpPr>
          <p:nvPr/>
        </p:nvSpPr>
        <p:spPr bwMode="auto">
          <a:xfrm>
            <a:off x="3798888" y="452438"/>
            <a:ext cx="2527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 sz="900">
                <a:solidFill>
                  <a:srgbClr val="000000"/>
                </a:solidFill>
                <a:latin typeface="Calibri" panose="020F0502020204030204" pitchFamily="34" charset="0"/>
              </a:rPr>
              <a:t>Nöjd med utrymmet för internutbildning</a:t>
            </a:r>
          </a:p>
        </p:txBody>
      </p:sp>
    </p:spTree>
    <p:extLst>
      <p:ext uri="{BB962C8B-B14F-4D97-AF65-F5344CB8AC3E}">
        <p14:creationId xmlns:p14="http://schemas.microsoft.com/office/powerpoint/2010/main" val="10973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ruta 1"/>
          <p:cNvSpPr txBox="1">
            <a:spLocks noChangeArrowheads="1"/>
          </p:cNvSpPr>
          <p:nvPr/>
        </p:nvSpPr>
        <p:spPr bwMode="auto">
          <a:xfrm>
            <a:off x="928688" y="942975"/>
            <a:ext cx="746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 sz="900"/>
              <a:t>Jag har goda möjligheter att utveckla min kompetens</a:t>
            </a:r>
            <a:br>
              <a:rPr lang="sv-SE" altLang="sv-SE" sz="900"/>
            </a:br>
            <a:r>
              <a:rPr lang="sv-SE" altLang="sv-SE" sz="900"/>
              <a:t> inom de områden som mitt kliniska arbete kräver</a:t>
            </a:r>
          </a:p>
        </p:txBody>
      </p:sp>
      <p:sp>
        <p:nvSpPr>
          <p:cNvPr id="41987" name="textruta 4"/>
          <p:cNvSpPr txBox="1">
            <a:spLocks noChangeArrowheads="1"/>
          </p:cNvSpPr>
          <p:nvPr/>
        </p:nvSpPr>
        <p:spPr bwMode="auto">
          <a:xfrm>
            <a:off x="3640138" y="217488"/>
            <a:ext cx="2527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 sz="900">
                <a:solidFill>
                  <a:srgbClr val="000000"/>
                </a:solidFill>
                <a:latin typeface="Calibri" panose="020F0502020204030204" pitchFamily="34" charset="0"/>
              </a:rPr>
              <a:t>Nöjd med utrymmet att delta i externa kurser</a:t>
            </a:r>
          </a:p>
        </p:txBody>
      </p:sp>
      <p:graphicFrame>
        <p:nvGraphicFramePr>
          <p:cNvPr id="41988" name="Platshållare för innehåll 12"/>
          <p:cNvGraphicFramePr>
            <a:graphicFrameLocks/>
          </p:cNvGraphicFramePr>
          <p:nvPr/>
        </p:nvGraphicFramePr>
        <p:xfrm>
          <a:off x="1341438" y="649288"/>
          <a:ext cx="7569200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Chart" r:id="rId4" imgW="7571888" imgH="5614903" progId="Excel.Chart.8">
                  <p:embed/>
                </p:oleObj>
              </mc:Choice>
              <mc:Fallback>
                <p:oleObj name="Chart" r:id="rId4" imgW="7571888" imgH="5614903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649288"/>
                        <a:ext cx="7569200" cy="560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9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ruta 1"/>
          <p:cNvSpPr txBox="1">
            <a:spLocks noChangeArrowheads="1"/>
          </p:cNvSpPr>
          <p:nvPr/>
        </p:nvSpPr>
        <p:spPr bwMode="auto">
          <a:xfrm>
            <a:off x="942975" y="987425"/>
            <a:ext cx="746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 sz="900"/>
              <a:t>Jag har goda möjligheter att utveckla min kompetens</a:t>
            </a:r>
            <a:br>
              <a:rPr lang="sv-SE" altLang="sv-SE" sz="900"/>
            </a:br>
            <a:r>
              <a:rPr lang="sv-SE" altLang="sv-SE" sz="900"/>
              <a:t> inom de områden som mitt kliniska arbete kräver</a:t>
            </a:r>
          </a:p>
        </p:txBody>
      </p:sp>
      <p:sp>
        <p:nvSpPr>
          <p:cNvPr id="43011" name="textruta 4"/>
          <p:cNvSpPr txBox="1">
            <a:spLocks noChangeArrowheads="1"/>
          </p:cNvSpPr>
          <p:nvPr/>
        </p:nvSpPr>
        <p:spPr bwMode="auto">
          <a:xfrm>
            <a:off x="3532188" y="350838"/>
            <a:ext cx="252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 sz="900">
                <a:solidFill>
                  <a:srgbClr val="000000"/>
                </a:solidFill>
                <a:latin typeface="Calibri" panose="020F0502020204030204" pitchFamily="34" charset="0"/>
              </a:rPr>
              <a:t>Nöjd med möjligheten att bedriva kvalitetsutveckling och/eller egen forskning</a:t>
            </a:r>
          </a:p>
        </p:txBody>
      </p:sp>
      <p:graphicFrame>
        <p:nvGraphicFramePr>
          <p:cNvPr id="43012" name="Platshållare för innehåll 12"/>
          <p:cNvGraphicFramePr>
            <a:graphicFrameLocks/>
          </p:cNvGraphicFramePr>
          <p:nvPr/>
        </p:nvGraphicFramePr>
        <p:xfrm>
          <a:off x="774700" y="1101725"/>
          <a:ext cx="7800975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7" name="Chart" r:id="rId4" imgW="7803556" imgH="5303980" progId="Excel.Chart.8">
                  <p:embed/>
                </p:oleObj>
              </mc:Choice>
              <mc:Fallback>
                <p:oleObj name="Chart" r:id="rId4" imgW="7803556" imgH="530398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101725"/>
                        <a:ext cx="7800975" cy="529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38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ruta 1"/>
          <p:cNvSpPr txBox="1">
            <a:spLocks noChangeArrowheads="1"/>
          </p:cNvSpPr>
          <p:nvPr/>
        </p:nvSpPr>
        <p:spPr bwMode="auto">
          <a:xfrm>
            <a:off x="1136650" y="1003300"/>
            <a:ext cx="746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 sz="900"/>
              <a:t>Jag har goda möjligheter att utveckla min kompetens</a:t>
            </a:r>
            <a:br>
              <a:rPr lang="sv-SE" altLang="sv-SE" sz="900"/>
            </a:br>
            <a:r>
              <a:rPr lang="sv-SE" altLang="sv-SE" sz="900"/>
              <a:t> inom de områden som mitt kliniska arbete kräver</a:t>
            </a:r>
          </a:p>
        </p:txBody>
      </p:sp>
      <p:sp>
        <p:nvSpPr>
          <p:cNvPr id="44035" name="textruta 4"/>
          <p:cNvSpPr txBox="1">
            <a:spLocks noChangeArrowheads="1"/>
          </p:cNvSpPr>
          <p:nvPr/>
        </p:nvSpPr>
        <p:spPr bwMode="auto">
          <a:xfrm>
            <a:off x="3894138" y="333375"/>
            <a:ext cx="2528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SE" sz="900">
                <a:solidFill>
                  <a:srgbClr val="000000"/>
                </a:solidFill>
                <a:latin typeface="Calibri" panose="020F0502020204030204" pitchFamily="34" charset="0"/>
              </a:rPr>
              <a:t>Nöjd med utrymmet att kunna rådgöra med kollegor under det löpande arbetet</a:t>
            </a:r>
          </a:p>
        </p:txBody>
      </p:sp>
      <p:graphicFrame>
        <p:nvGraphicFramePr>
          <p:cNvPr id="44036" name="Objekt 2"/>
          <p:cNvGraphicFramePr>
            <a:graphicFrameLocks noChangeAspect="1"/>
          </p:cNvGraphicFramePr>
          <p:nvPr/>
        </p:nvGraphicFramePr>
        <p:xfrm>
          <a:off x="1085850" y="806450"/>
          <a:ext cx="7504113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Chart" r:id="rId4" imgW="7510923" imgH="5133277" progId="Excel.Chart.8">
                  <p:embed/>
                </p:oleObj>
              </mc:Choice>
              <mc:Fallback>
                <p:oleObj name="Chart" r:id="rId4" imgW="7510923" imgH="513327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806450"/>
                        <a:ext cx="7504113" cy="513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9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Platshållare för innehåll 4"/>
          <p:cNvSpPr>
            <a:spLocks noGrp="1"/>
          </p:cNvSpPr>
          <p:nvPr>
            <p:ph idx="1"/>
          </p:nvPr>
        </p:nvSpPr>
        <p:spPr>
          <a:xfrm>
            <a:off x="809625" y="382588"/>
            <a:ext cx="8863013" cy="376713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sv-SE" altLang="sv-SE" sz="1600" b="1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br>
              <a:rPr lang="sv-SE" altLang="sv-SE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altLang="sv-SE" sz="1600" b="1" dirty="0" smtClean="0">
                <a:solidFill>
                  <a:schemeClr val="bg1">
                    <a:lumMod val="50000"/>
                  </a:schemeClr>
                </a:solidFill>
              </a:rPr>
              <a:t>Läkarförbundet utvärderar primärvården i tre steg</a:t>
            </a:r>
            <a:r>
              <a:rPr lang="sv-SE" altLang="sv-SE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sv-SE" altLang="sv-SE" dirty="0"/>
          </a:p>
          <a:p>
            <a:pPr>
              <a:buFont typeface="+mj-lt"/>
              <a:buAutoNum type="arabicPeriod"/>
              <a:defRPr/>
            </a:pPr>
            <a: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altLang="sv-SE" b="1" dirty="0" smtClean="0">
                <a:solidFill>
                  <a:schemeClr val="bg1">
                    <a:lumMod val="50000"/>
                  </a:schemeClr>
                </a:solidFill>
              </a:rPr>
              <a:t>Vårdcentralernas läkarbemanning hösten 2012</a:t>
            </a:r>
            <a: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  <a:t>  - 900 fler behövs för att fylla uppdragen och ytterligare 900 för att nå 1/1500   </a:t>
            </a:r>
            <a:b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  <a:t>  - akut behov av att öka antalet ST i allmänmedic</a:t>
            </a:r>
            <a:r>
              <a:rPr lang="sv-SE" altLang="sv-S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</a:t>
            </a:r>
            <a:br>
              <a:rPr lang="sv-SE" altLang="sv-S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v-SE" altLang="sv-S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</a:t>
            </a:r>
          </a:p>
          <a:p>
            <a:pPr>
              <a:buFont typeface="+mj-lt"/>
              <a:buAutoNum type="arabicPeriod"/>
              <a:defRPr/>
            </a:pPr>
            <a: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v-SE" altLang="sv-SE" b="1" dirty="0" smtClean="0">
                <a:solidFill>
                  <a:schemeClr val="bg1">
                    <a:lumMod val="50000"/>
                  </a:schemeClr>
                </a:solidFill>
              </a:rPr>
              <a:t>Kostnader och produktion i primärvårdens vårdval </a:t>
            </a:r>
            <a:br>
              <a:rPr lang="sv-SE" altLang="sv-SE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altLang="sv-SE" b="1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  <a:t>- Svensk primärvård unikt svagt utvecklad </a:t>
            </a:r>
            <a:b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  <a:t>  - ingen omstruktureringen mot ökad öppenvård/primärvård 2001 – 2012 </a:t>
            </a:r>
            <a:b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  <a:t>  - stora olikheter över landet (tappar mark i Norrland)  </a:t>
            </a:r>
            <a:br>
              <a:rPr lang="sv-SE" altLang="sv-SE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sv-SE" alt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  <a:defRPr/>
            </a:pPr>
            <a:r>
              <a:rPr lang="sv-SE" altLang="sv-SE" b="1" dirty="0">
                <a:solidFill>
                  <a:srgbClr val="C00000"/>
                </a:solidFill>
              </a:rPr>
              <a:t> </a:t>
            </a:r>
            <a:r>
              <a:rPr lang="sv-SE" altLang="sv-SE" b="1" dirty="0" smtClean="0">
                <a:solidFill>
                  <a:srgbClr val="C00000"/>
                </a:solidFill>
              </a:rPr>
              <a:t>Primärvårdsläkarnas syn på vårdvalets primärvård</a:t>
            </a:r>
            <a:r>
              <a:rPr lang="sv-SE" altLang="sv-SE" dirty="0" smtClean="0">
                <a:solidFill>
                  <a:srgbClr val="C00000"/>
                </a:solidFill>
              </a:rPr>
              <a:t/>
            </a:r>
            <a:br>
              <a:rPr lang="sv-SE" altLang="sv-SE" dirty="0" smtClean="0">
                <a:solidFill>
                  <a:srgbClr val="C00000"/>
                </a:solidFill>
              </a:rPr>
            </a:br>
            <a:r>
              <a:rPr lang="sv-SE" altLang="sv-SE" dirty="0" smtClean="0">
                <a:solidFill>
                  <a:srgbClr val="C00000"/>
                </a:solidFill>
              </a:rPr>
              <a:t>   - omfattande enkät till alla läkare som arbetar på landets vårdcentraler </a:t>
            </a:r>
            <a:r>
              <a:rPr lang="sv-SE" altLang="sv-SE" dirty="0" smtClean="0"/>
              <a:t/>
            </a:r>
            <a:br>
              <a:rPr lang="sv-SE" altLang="sv-SE" dirty="0" smtClean="0"/>
            </a:br>
            <a:endParaRPr lang="sv-SE" alt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altLang="sv-SE" dirty="0"/>
          </a:p>
          <a:p>
            <a:pPr marL="0" indent="0">
              <a:buFont typeface="Wingdings" pitchFamily="2" charset="2"/>
              <a:buNone/>
              <a:defRPr/>
            </a:pPr>
            <a:endParaRPr lang="sv-SE" alt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altLang="sv-SE" dirty="0"/>
          </a:p>
          <a:p>
            <a:pPr marL="0" indent="0">
              <a:buFont typeface="Wingdings" pitchFamily="2" charset="2"/>
              <a:buNone/>
              <a:defRPr/>
            </a:pPr>
            <a:endParaRPr lang="sv-SE" alt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162050" y="411163"/>
            <a:ext cx="7380288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b="1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Sammanfattning fortbildning </a:t>
            </a:r>
          </a:p>
          <a:p>
            <a:pPr>
              <a:defRPr/>
            </a:pPr>
            <a:endParaRPr lang="sv-SE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  <a:defRPr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 av tre anser att man har goda möjligheter att utveckla sin</a:t>
            </a:r>
            <a:b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kompetens inom de områden som det kliniska arbetet kräver    </a:t>
            </a: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sv-S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Mest nöjda med det vardaglig utbytet med kollegor </a:t>
            </a:r>
            <a:b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sv-S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Minst nöjd med möjligheter till forskning och utveckling och kollegiala grupper </a:t>
            </a:r>
          </a:p>
          <a:p>
            <a:pPr marL="285750" indent="-285750">
              <a:buFontTx/>
              <a:buChar char="-"/>
              <a:defRPr/>
            </a:pPr>
            <a:endParaRPr lang="sv-S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Stora skillnader mellan olika verksamheter </a:t>
            </a:r>
            <a:b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bemanningen är avgörande för förutsättningarna </a:t>
            </a:r>
            <a:b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verksamma på privata småskaliga läkarledda verksamheter betydligt</a:t>
            </a:r>
            <a:b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mer nöjda än andra   </a:t>
            </a:r>
            <a:b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v-SE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</a:t>
            </a: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sv-S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* till och med bland de som själva är ägare är bara häften nöjda  </a:t>
            </a:r>
            <a:r>
              <a:rPr lang="sv-SE" b="1" dirty="0">
                <a:solidFill>
                  <a:schemeClr val="tx1"/>
                </a:solidFill>
              </a:rPr>
              <a:t/>
            </a:r>
            <a:br>
              <a:rPr lang="sv-SE" b="1" dirty="0">
                <a:solidFill>
                  <a:schemeClr val="tx1"/>
                </a:solidFill>
              </a:rPr>
            </a:br>
            <a:endParaRPr lang="sv-SE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sv-SE" b="1" dirty="0">
                <a:solidFill>
                  <a:schemeClr val="tx1"/>
                </a:solidFill>
              </a:rPr>
              <a:t>Stora skillnader mellan landstingen som finns anledning att analysera</a:t>
            </a:r>
            <a:br>
              <a:rPr lang="sv-SE" b="1" dirty="0">
                <a:solidFill>
                  <a:schemeClr val="tx1"/>
                </a:solidFill>
              </a:rPr>
            </a:br>
            <a:endParaRPr lang="sv-S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7750" y="1766888"/>
            <a:ext cx="6980238" cy="206375"/>
          </a:xfrm>
        </p:spPr>
        <p:txBody>
          <a:bodyPr/>
          <a:lstStyle/>
          <a:p>
            <a:r>
              <a:rPr lang="sv-SE" altLang="sv-SE" sz="1500" smtClean="0"/>
              <a:t>Bakgrundsdata från andra datafångster – med vårdcentral som nyckel</a:t>
            </a:r>
            <a:br>
              <a:rPr lang="sv-SE" altLang="sv-SE" sz="1500" smtClean="0"/>
            </a:br>
            <a:r>
              <a:rPr lang="sv-SE" altLang="sv-SE" sz="1500" smtClean="0"/>
              <a:t/>
            </a:r>
            <a:br>
              <a:rPr lang="sv-SE" altLang="sv-SE" sz="1500" smtClean="0"/>
            </a:br>
            <a:endParaRPr lang="sv-SE" altLang="sv-SE" sz="15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5725" y="1766888"/>
            <a:ext cx="7788275" cy="2012950"/>
          </a:xfrm>
        </p:spPr>
        <p:txBody>
          <a:bodyPr/>
          <a:lstStyle/>
          <a:p>
            <a:pPr>
              <a:defRPr/>
            </a:pPr>
            <a:endParaRPr lang="sv-SE" altLang="sv-SE" dirty="0" smtClean="0"/>
          </a:p>
          <a:p>
            <a:pPr>
              <a:defRPr/>
            </a:pPr>
            <a:r>
              <a:rPr lang="sv-SE" altLang="sv-SE" dirty="0"/>
              <a:t>SKL:s Nationella Patientenkät </a:t>
            </a:r>
            <a:r>
              <a:rPr lang="sv-SE" altLang="sv-SE" dirty="0" smtClean="0"/>
              <a:t>för alla vårdcentraler </a:t>
            </a:r>
            <a:endParaRPr lang="sv-SE" altLang="sv-SE" dirty="0"/>
          </a:p>
          <a:p>
            <a:pPr>
              <a:defRPr/>
            </a:pPr>
            <a:r>
              <a:rPr lang="sv-SE" altLang="sv-SE" dirty="0" smtClean="0"/>
              <a:t>SLF:s bemanningsenkät 2012 </a:t>
            </a:r>
          </a:p>
          <a:p>
            <a:pPr>
              <a:defRPr/>
            </a:pPr>
            <a:r>
              <a:rPr lang="sv-SE" altLang="sv-SE" dirty="0" err="1" smtClean="0"/>
              <a:t>RiR:s</a:t>
            </a:r>
            <a:r>
              <a:rPr lang="sv-SE" altLang="sv-SE" dirty="0" smtClean="0"/>
              <a:t> körning av inkomstatistik och CNI-data</a:t>
            </a:r>
          </a:p>
          <a:p>
            <a:pPr>
              <a:defRPr/>
            </a:pPr>
            <a:r>
              <a:rPr lang="sv-SE" altLang="sv-SE" dirty="0" smtClean="0"/>
              <a:t>Data från nationella kvalitetsregister, tex diabetes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sv-SE" altLang="sv-SE" dirty="0"/>
              <a:t/>
            </a:r>
            <a:br>
              <a:rPr lang="sv-SE" altLang="sv-SE" dirty="0"/>
            </a:br>
            <a:endParaRPr lang="sv-SE" altLang="sv-SE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v-SE" altLang="sv-SE" dirty="0" smtClean="0"/>
              <a:t>Unika möjligheter </a:t>
            </a:r>
            <a:r>
              <a:rPr lang="sv-SE" altLang="sv-SE" dirty="0"/>
              <a:t>till </a:t>
            </a:r>
            <a:r>
              <a:rPr lang="sv-SE" altLang="sv-SE" dirty="0" smtClean="0"/>
              <a:t>ny kunskap om vilka </a:t>
            </a:r>
            <a:r>
              <a:rPr lang="sv-SE" altLang="sv-SE" dirty="0"/>
              <a:t>faktorer som hänger ihop med varandra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48" y="1118415"/>
            <a:ext cx="7193903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67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sz="quarter" idx="1"/>
          </p:nvPr>
        </p:nvSpPr>
        <p:spPr>
          <a:xfrm>
            <a:off x="812800" y="2205038"/>
            <a:ext cx="7134225" cy="3485899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Visa</a:t>
            </a:r>
            <a:r>
              <a:rPr lang="sv-SE" dirty="0" smtClean="0"/>
              <a:t>t </a:t>
            </a:r>
            <a:r>
              <a:rPr lang="sv-SE" dirty="0" smtClean="0"/>
              <a:t>intresse från</a:t>
            </a:r>
          </a:p>
          <a:p>
            <a:pPr marL="214313" indent="-214313">
              <a:buFontTx/>
              <a:buChar char="-"/>
              <a:defRPr/>
            </a:pPr>
            <a:r>
              <a:rPr lang="sv-SE" dirty="0" smtClean="0"/>
              <a:t>Allmänmedicinska institutionen i Göteborg </a:t>
            </a:r>
          </a:p>
          <a:p>
            <a:pPr marL="214313" indent="-214313">
              <a:buFontTx/>
              <a:buChar char="-"/>
              <a:defRPr/>
            </a:pPr>
            <a:r>
              <a:rPr lang="sv-SE" dirty="0" smtClean="0"/>
              <a:t>Allmänmedicinska institutionen i Uppsala</a:t>
            </a:r>
          </a:p>
          <a:p>
            <a:pPr marL="214313" indent="-214313">
              <a:buFontTx/>
              <a:buChar char="-"/>
              <a:defRPr/>
            </a:pPr>
            <a:r>
              <a:rPr lang="sv-SE" dirty="0" smtClean="0"/>
              <a:t>FOU Jönköping/Prioriteringscentrum Linköping </a:t>
            </a:r>
          </a:p>
          <a:p>
            <a:pPr marL="214313" indent="-214313">
              <a:buFontTx/>
              <a:buChar char="-"/>
              <a:defRPr/>
            </a:pPr>
            <a:endParaRPr lang="sv-SE" dirty="0"/>
          </a:p>
          <a:p>
            <a:pPr>
              <a:defRPr/>
            </a:pPr>
            <a:r>
              <a:rPr lang="sv-SE" dirty="0" smtClean="0"/>
              <a:t>Underlag för vetenskapligt-/förbättringsarbete för ST-läkare i allmänmedicin</a:t>
            </a:r>
          </a:p>
          <a:p>
            <a:pPr>
              <a:defRPr/>
            </a:pPr>
            <a:r>
              <a:rPr lang="sv-SE" dirty="0" smtClean="0"/>
              <a:t>Ansökan medel från AFA</a:t>
            </a:r>
          </a:p>
          <a:p>
            <a:pPr marL="214313" indent="-214313">
              <a:buFontTx/>
              <a:buChar char="-"/>
              <a:defRPr/>
            </a:pPr>
            <a:endParaRPr lang="sv-SE" dirty="0"/>
          </a:p>
        </p:txBody>
      </p:sp>
      <p:sp>
        <p:nvSpPr>
          <p:cNvPr id="135171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Vetenskaplig rapportering </a:t>
            </a:r>
          </a:p>
        </p:txBody>
      </p:sp>
    </p:spTree>
    <p:extLst>
      <p:ext uri="{BB962C8B-B14F-4D97-AF65-F5344CB8AC3E}">
        <p14:creationId xmlns:p14="http://schemas.microsoft.com/office/powerpoint/2010/main" val="33769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 txBox="1">
            <a:spLocks noChangeArrowheads="1"/>
          </p:cNvSpPr>
          <p:nvPr/>
        </p:nvSpPr>
        <p:spPr bwMode="auto">
          <a:xfrm>
            <a:off x="1093788" y="1058863"/>
            <a:ext cx="5210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 anchor="ctr"/>
          <a:lstStyle>
            <a:lvl1pPr defTabSz="6858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2400">
                <a:solidFill>
                  <a:srgbClr val="000000"/>
                </a:solidFill>
                <a:cs typeface="Arial" panose="020B0604020202020204" pitchFamily="34" charset="0"/>
              </a:rPr>
              <a:t>Successiv avrapportering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sv-SE" altLang="sv-SE" sz="15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7550" y="2190750"/>
            <a:ext cx="7942263" cy="3394075"/>
          </a:xfrm>
          <a:prstGeom prst="rect">
            <a:avLst/>
          </a:prstGeom>
        </p:spPr>
        <p:txBody>
          <a:bodyPr lIns="68580" tIns="34290" rIns="68580" bIns="3429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AutoNum type="arabicPeriod"/>
              <a:defRPr/>
            </a:pPr>
            <a:r>
              <a:rPr lang="sv-SE" altLang="sv-SE" sz="2100" b="1" dirty="0"/>
              <a:t> Fakta om primärvårdens läkare inkl. metod, bortfallsanalys m.m. </a:t>
            </a:r>
            <a:br>
              <a:rPr lang="sv-SE" altLang="sv-SE" sz="2100" b="1" dirty="0"/>
            </a:br>
            <a:r>
              <a:rPr lang="sv-SE" altLang="sv-SE" sz="2100" b="1" dirty="0"/>
              <a:t>  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sv-SE" altLang="sv-SE" sz="2100" b="1" dirty="0"/>
              <a:t> Fortbildning</a:t>
            </a:r>
            <a:r>
              <a:rPr lang="sv-SE" altLang="sv-SE" sz="2100" dirty="0"/>
              <a:t> – </a:t>
            </a:r>
            <a:r>
              <a:rPr lang="sv-SE" altLang="sv-SE" sz="2100" dirty="0" smtClean="0"/>
              <a:t>första </a:t>
            </a:r>
            <a:r>
              <a:rPr lang="sv-SE" altLang="sv-SE" sz="2100" dirty="0"/>
              <a:t>resultatrapport </a:t>
            </a:r>
            <a:r>
              <a:rPr lang="sv-SE" altLang="sv-SE" sz="2100" dirty="0" smtClean="0"/>
              <a:t>17 november </a:t>
            </a:r>
            <a:r>
              <a:rPr lang="sv-SE" altLang="sv-SE" sz="2100" dirty="0"/>
              <a:t/>
            </a:r>
            <a:br>
              <a:rPr lang="sv-SE" altLang="sv-SE" sz="2100" dirty="0"/>
            </a:br>
            <a:r>
              <a:rPr lang="sv-SE" altLang="sv-SE" sz="2100" dirty="0"/>
              <a:t>	</a:t>
            </a:r>
            <a:br>
              <a:rPr lang="sv-SE" altLang="sv-SE" sz="2100" dirty="0"/>
            </a:br>
            <a:r>
              <a:rPr lang="sv-SE" altLang="sv-SE" sz="2100" dirty="0"/>
              <a:t>  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sv-SE" altLang="sv-SE" sz="2100" b="1" dirty="0"/>
              <a:t> Fortsatta delrapporter </a:t>
            </a:r>
            <a:r>
              <a:rPr lang="sv-SE" altLang="sv-SE" sz="2100" b="1" dirty="0" smtClean="0"/>
              <a:t>vintern/våren 2016 </a:t>
            </a:r>
            <a:r>
              <a:rPr lang="sv-SE" altLang="sv-SE" sz="2100" dirty="0" smtClean="0"/>
              <a:t>– </a:t>
            </a:r>
            <a:r>
              <a:rPr lang="sv-SE" altLang="sv-SE" sz="2100" dirty="0"/>
              <a:t>tågordning ännu ej </a:t>
            </a:r>
            <a:r>
              <a:rPr lang="sv-SE" altLang="sv-SE" sz="2100" dirty="0" smtClean="0"/>
              <a:t>klar  </a:t>
            </a:r>
            <a:r>
              <a:rPr lang="sv-SE" altLang="sv-SE" sz="2100" dirty="0"/>
              <a:t/>
            </a:r>
            <a:br>
              <a:rPr lang="sv-SE" altLang="sv-SE" sz="2100" dirty="0"/>
            </a:br>
            <a:r>
              <a:rPr lang="sv-SE" altLang="sv-SE" sz="2100" dirty="0"/>
              <a:t/>
            </a:r>
            <a:br>
              <a:rPr lang="sv-SE" altLang="sv-SE" sz="2100" dirty="0"/>
            </a:br>
            <a:endParaRPr lang="sv-SE" altLang="sv-SE" sz="2100" dirty="0"/>
          </a:p>
          <a:p>
            <a:pPr>
              <a:buFont typeface="Wingdings" pitchFamily="2" charset="2"/>
              <a:buAutoNum type="arabicPeriod"/>
              <a:defRPr/>
            </a:pPr>
            <a:r>
              <a:rPr lang="sv-SE" altLang="sv-SE" sz="2100" b="1" dirty="0" smtClean="0"/>
              <a:t> Rapportering av vetenskapliga samarbeten</a:t>
            </a:r>
            <a:r>
              <a:rPr lang="sv-SE" altLang="sv-SE" sz="2100" b="1" dirty="0"/>
              <a:t/>
            </a:r>
            <a:br>
              <a:rPr lang="sv-SE" altLang="sv-SE" sz="2100" b="1" dirty="0"/>
            </a:br>
            <a:endParaRPr lang="sv-SE" altLang="sv-SE" sz="2100" dirty="0"/>
          </a:p>
        </p:txBody>
      </p:sp>
    </p:spTree>
    <p:extLst>
      <p:ext uri="{BB962C8B-B14F-4D97-AF65-F5344CB8AC3E}">
        <p14:creationId xmlns:p14="http://schemas.microsoft.com/office/powerpoint/2010/main" val="32950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objekt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96275">
            <a:off x="5521325" y="3538538"/>
            <a:ext cx="5508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ed 3"/>
          <p:cNvSpPr/>
          <p:nvPr/>
        </p:nvSpPr>
        <p:spPr>
          <a:xfrm rot="13709818">
            <a:off x="3575051" y="4143375"/>
            <a:ext cx="260350" cy="403225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900">
              <a:solidFill>
                <a:srgbClr val="FFFFFF"/>
              </a:solidFill>
            </a:endParaRPr>
          </a:p>
        </p:txBody>
      </p:sp>
      <p:sp>
        <p:nvSpPr>
          <p:cNvPr id="19460" name="Rubrik 1"/>
          <p:cNvSpPr>
            <a:spLocks noGrp="1"/>
          </p:cNvSpPr>
          <p:nvPr>
            <p:ph type="title"/>
          </p:nvPr>
        </p:nvSpPr>
        <p:spPr>
          <a:xfrm>
            <a:off x="1260475" y="-47625"/>
            <a:ext cx="5915025" cy="746125"/>
          </a:xfrm>
        </p:spPr>
        <p:txBody>
          <a:bodyPr/>
          <a:lstStyle/>
          <a:p>
            <a:r>
              <a:rPr lang="sv-SE" altLang="sv-SE" b="1" smtClean="0"/>
              <a:t>Modell och frågeområden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857250" y="834288"/>
          <a:ext cx="7615238" cy="539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Ellips 2"/>
          <p:cNvSpPr/>
          <p:nvPr/>
        </p:nvSpPr>
        <p:spPr>
          <a:xfrm>
            <a:off x="4572000" y="1216025"/>
            <a:ext cx="2603500" cy="12350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1500" dirty="0">
                <a:solidFill>
                  <a:srgbClr val="FFFFFF"/>
                </a:solidFill>
              </a:rPr>
              <a:t>      IT och</a:t>
            </a:r>
            <a:br>
              <a:rPr lang="sv-SE" sz="1500" dirty="0">
                <a:solidFill>
                  <a:srgbClr val="FFFFFF"/>
                </a:solidFill>
              </a:rPr>
            </a:br>
            <a:r>
              <a:rPr lang="sv-SE" sz="1500" dirty="0">
                <a:solidFill>
                  <a:srgbClr val="FFFFFF"/>
                </a:solidFill>
              </a:rPr>
              <a:t>   stödsystem</a:t>
            </a:r>
          </a:p>
        </p:txBody>
      </p:sp>
      <p:sp>
        <p:nvSpPr>
          <p:cNvPr id="19463" name="textruta 5"/>
          <p:cNvSpPr txBox="1">
            <a:spLocks noChangeArrowheads="1"/>
          </p:cNvSpPr>
          <p:nvPr/>
        </p:nvSpPr>
        <p:spPr bwMode="auto">
          <a:xfrm>
            <a:off x="2092325" y="1509713"/>
            <a:ext cx="171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5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9464" name="textruta 9"/>
          <p:cNvSpPr txBox="1">
            <a:spLocks noChangeArrowheads="1"/>
          </p:cNvSpPr>
          <p:nvPr/>
        </p:nvSpPr>
        <p:spPr bwMode="auto">
          <a:xfrm>
            <a:off x="2406650" y="4103688"/>
            <a:ext cx="269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5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465" name="textruta 10"/>
          <p:cNvSpPr txBox="1">
            <a:spLocks noChangeArrowheads="1"/>
          </p:cNvSpPr>
          <p:nvPr/>
        </p:nvSpPr>
        <p:spPr bwMode="auto">
          <a:xfrm>
            <a:off x="5786438" y="1216025"/>
            <a:ext cx="2428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5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9466" name="textruta 11"/>
          <p:cNvSpPr txBox="1">
            <a:spLocks noChangeArrowheads="1"/>
          </p:cNvSpPr>
          <p:nvPr/>
        </p:nvSpPr>
        <p:spPr bwMode="auto">
          <a:xfrm>
            <a:off x="5397500" y="4856163"/>
            <a:ext cx="157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5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9467" name="textruta 17"/>
          <p:cNvSpPr txBox="1">
            <a:spLocks noChangeArrowheads="1"/>
          </p:cNvSpPr>
          <p:nvPr/>
        </p:nvSpPr>
        <p:spPr bwMode="auto">
          <a:xfrm>
            <a:off x="6523038" y="3581400"/>
            <a:ext cx="193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500" b="1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228600" y="171450"/>
          <a:ext cx="8432800" cy="6472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698"/>
                <a:gridCol w="708380"/>
                <a:gridCol w="722146"/>
                <a:gridCol w="780383"/>
                <a:gridCol w="911682"/>
                <a:gridCol w="533669"/>
                <a:gridCol w="745441"/>
                <a:gridCol w="1029215"/>
                <a:gridCol w="625790"/>
                <a:gridCol w="1104396"/>
              </a:tblGrid>
              <a:tr h="9244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b="1" dirty="0">
                          <a:effectLst/>
                        </a:rPr>
                        <a:t>ST-läkare </a:t>
                      </a:r>
                      <a:endParaRPr lang="sv-SE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400" b="1" dirty="0">
                          <a:effectLst/>
                        </a:rPr>
                        <a:t>Specialistläkare</a:t>
                      </a:r>
                      <a:r>
                        <a:rPr lang="sv-SE" sz="1400" dirty="0">
                          <a:effectLst/>
                        </a:rPr>
                        <a:t> </a:t>
                      </a: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Samtliga</a:t>
                      </a:r>
                      <a:endParaRPr lang="sv-SE" sz="11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8100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endParaRPr lang="sv-SE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0" marR="4300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endParaRPr lang="sv-SE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0" marR="4300" marT="0" marB="0" anchor="b"/>
                </a:tc>
              </a:tr>
              <a:tr h="650120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b="1" dirty="0" smtClean="0">
                          <a:effectLst/>
                        </a:rPr>
                        <a:t>Landsting/region </a:t>
                      </a:r>
                      <a:endParaRPr lang="sv-SE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Antal i mål-grupp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Svar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Svars-procent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</a:rPr>
                        <a:t>Antal i mål-</a:t>
                      </a:r>
                      <a:br>
                        <a:rPr lang="sv-SE" sz="1100" dirty="0" smtClean="0">
                          <a:effectLst/>
                        </a:rPr>
                      </a:br>
                      <a:r>
                        <a:rPr lang="sv-SE" sz="1100" dirty="0" smtClean="0">
                          <a:effectLst/>
                        </a:rPr>
                        <a:t>grupp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Svar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Svars-</a:t>
                      </a:r>
                    </a:p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Procent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Antal i målgrupp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Svar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</a:rPr>
                        <a:t>Svars-</a:t>
                      </a:r>
                    </a:p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</a:rPr>
                        <a:t>procent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5" marR="3225" marT="0" marB="0" anchor="b"/>
                </a:tc>
              </a:tr>
              <a:tr h="216705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Blekinge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30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21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70,0%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71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41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57,7%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101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62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61,4%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6705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Dalarna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70,4%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68,5%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69,1%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6705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Gotland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69,2%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79,2%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75,7%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91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Gävleborg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68,8%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74,2%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73,1%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6705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Halland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70,9%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143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69,9%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222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70,3%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91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Jämtland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59,1%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72,6%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66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69,5%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91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Jönköping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53,2%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63,9%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243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60,5%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6705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Kalmar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68,3%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56,4%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151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59,6%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91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Kronoberg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58,8%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49,5%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51,7%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91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Norrbotten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60,0%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67,6%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166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65,1%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6705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Skåne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285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65,3%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643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62,4%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928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587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63,3%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91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Stockholm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488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251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51,4%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1085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590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54,4%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1573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841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53,5%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91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Sörmland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51,4%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119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58,0%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189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55,6%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6705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Uppsala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54,2%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178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64,0%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237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146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61,6%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91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Värmland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50,9%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91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65,0%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193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118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61,1%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91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Västerbotten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62,5%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71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56,8%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165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sv-SE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58,2%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91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Västernorrland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56,4%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94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67,0%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133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</a:rPr>
                        <a:t>63,9%</a:t>
                      </a:r>
                      <a:endParaRPr lang="sv-SE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66003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Västmanland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33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17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51,5%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116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59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50,9%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149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76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51,0%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70355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Västra Götaland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350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218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62,3%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720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434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60,3%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1070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652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60,9%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6705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Örebro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60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34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56,7%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122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87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71,3%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182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121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66,5%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9176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Östergötland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65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32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49,2%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209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131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62,7%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274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163</a:t>
                      </a:r>
                      <a:endParaRPr lang="sv-SE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59,5%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  <a:tr h="216705"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Summa</a:t>
                      </a:r>
                      <a:endParaRPr lang="sv-SE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b="1" dirty="0">
                          <a:solidFill>
                            <a:srgbClr val="C00000"/>
                          </a:solidFill>
                          <a:effectLst/>
                        </a:rPr>
                        <a:t>1979</a:t>
                      </a:r>
                      <a:endParaRPr lang="sv-SE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b="1" dirty="0">
                          <a:solidFill>
                            <a:srgbClr val="C00000"/>
                          </a:solidFill>
                          <a:effectLst/>
                        </a:rPr>
                        <a:t>1161</a:t>
                      </a:r>
                      <a:endParaRPr lang="sv-SE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b="1" dirty="0">
                          <a:solidFill>
                            <a:srgbClr val="C00000"/>
                          </a:solidFill>
                          <a:effectLst/>
                        </a:rPr>
                        <a:t>58,7%</a:t>
                      </a:r>
                      <a:endParaRPr lang="sv-SE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C00000"/>
                          </a:solidFill>
                          <a:effectLst/>
                        </a:rPr>
                        <a:t>4599</a:t>
                      </a:r>
                      <a:endParaRPr lang="sv-SE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C00000"/>
                          </a:solidFill>
                          <a:effectLst/>
                        </a:rPr>
                        <a:t>2792</a:t>
                      </a:r>
                      <a:endParaRPr lang="sv-SE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C00000"/>
                          </a:solidFill>
                          <a:effectLst/>
                        </a:rPr>
                        <a:t>60,7%</a:t>
                      </a:r>
                      <a:endParaRPr lang="sv-SE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b="1" dirty="0">
                          <a:solidFill>
                            <a:srgbClr val="C00000"/>
                          </a:solidFill>
                          <a:effectLst/>
                        </a:rPr>
                        <a:t>6578</a:t>
                      </a:r>
                      <a:endParaRPr lang="sv-SE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b="1" dirty="0">
                          <a:solidFill>
                            <a:srgbClr val="C00000"/>
                          </a:solidFill>
                          <a:effectLst/>
                        </a:rPr>
                        <a:t>3953</a:t>
                      </a:r>
                      <a:endParaRPr lang="sv-SE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  <a:spcBef>
                          <a:spcPts val="1340"/>
                        </a:spcBef>
                        <a:spcAft>
                          <a:spcPts val="0"/>
                        </a:spcAft>
                      </a:pPr>
                      <a:r>
                        <a:rPr lang="sv-SE" sz="1100" b="1" dirty="0">
                          <a:solidFill>
                            <a:srgbClr val="C00000"/>
                          </a:solidFill>
                          <a:effectLst/>
                        </a:rPr>
                        <a:t>60,1%</a:t>
                      </a:r>
                      <a:endParaRPr lang="sv-SE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62" marR="3762" marT="0" marB="0" anchor="b"/>
                </a:tc>
              </a:tr>
            </a:tbl>
          </a:graphicData>
        </a:graphic>
      </p:graphicFrame>
      <p:sp>
        <p:nvSpPr>
          <p:cNvPr id="21777" name="textruta 1"/>
          <p:cNvSpPr txBox="1">
            <a:spLocks noChangeArrowheads="1"/>
          </p:cNvSpPr>
          <p:nvPr/>
        </p:nvSpPr>
        <p:spPr bwMode="auto">
          <a:xfrm>
            <a:off x="2330450" y="171450"/>
            <a:ext cx="422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2000" b="1"/>
              <a:t>Antal i </a:t>
            </a:r>
            <a:r>
              <a:rPr lang="sv-SE" altLang="sv-SE" sz="2000" b="1">
                <a:solidFill>
                  <a:srgbClr val="C00000"/>
                </a:solidFill>
              </a:rPr>
              <a:t>målgrupp, antal svar </a:t>
            </a:r>
            <a:r>
              <a:rPr lang="sv-SE" altLang="sv-SE" sz="2000" b="1"/>
              <a:t>och</a:t>
            </a:r>
            <a:r>
              <a:rPr lang="sv-SE" altLang="sv-SE" sz="2000" b="1">
                <a:solidFill>
                  <a:srgbClr val="C00000"/>
                </a:solidFill>
              </a:rPr>
              <a:t> svarsprocent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Underrubrik 1"/>
          <p:cNvSpPr>
            <a:spLocks noGrp="1"/>
          </p:cNvSpPr>
          <p:nvPr>
            <p:ph type="subTitle" sz="quarter" idx="1"/>
          </p:nvPr>
        </p:nvSpPr>
        <p:spPr>
          <a:xfrm>
            <a:off x="903288" y="1216025"/>
            <a:ext cx="7821612" cy="2581275"/>
          </a:xfrm>
        </p:spPr>
        <p:txBody>
          <a:bodyPr/>
          <a:lstStyle/>
          <a:p>
            <a:r>
              <a:rPr lang="sv-SE" altLang="sv-SE" smtClean="0"/>
              <a:t>Metod, bakgrundsfrågor och läkarbemanning </a:t>
            </a:r>
            <a:r>
              <a:rPr lang="sv-SE" altLang="sv-SE" b="1" smtClean="0"/>
              <a:t>rapport 1 </a:t>
            </a:r>
            <a:r>
              <a:rPr lang="sv-SE" altLang="sv-SE" smtClean="0"/>
              <a:t>publicerad 27 oktober </a:t>
            </a:r>
          </a:p>
          <a:p>
            <a:endParaRPr lang="sv-SE" altLang="sv-SE" smtClean="0"/>
          </a:p>
          <a:p>
            <a:r>
              <a:rPr lang="sv-SE" altLang="sv-SE" sz="3200" smtClean="0"/>
              <a:t>Metodbeskrivning och basuppgifter om primärvårdens läkarverksamheter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Platshållare för innehåll 12"/>
          <p:cNvGraphicFramePr>
            <a:graphicFrameLocks/>
          </p:cNvGraphicFramePr>
          <p:nvPr/>
        </p:nvGraphicFramePr>
        <p:xfrm>
          <a:off x="-50800" y="65088"/>
          <a:ext cx="9329738" cy="622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Chart" r:id="rId4" imgW="7675529" imgH="4615072" progId="Excel.Chart.8">
                  <p:embed/>
                </p:oleObj>
              </mc:Choice>
              <mc:Fallback>
                <p:oleObj name="Chart" r:id="rId4" imgW="7675529" imgH="4615072" progId="Excel.Chart.8">
                  <p:embed/>
                  <p:pic>
                    <p:nvPicPr>
                      <p:cNvPr id="0" name="Platshållare för innehåll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65088"/>
                        <a:ext cx="9329738" cy="622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ruta 2"/>
          <p:cNvSpPr txBox="1">
            <a:spLocks noChangeArrowheads="1"/>
          </p:cNvSpPr>
          <p:nvPr/>
        </p:nvSpPr>
        <p:spPr bwMode="auto">
          <a:xfrm>
            <a:off x="4133850" y="65088"/>
            <a:ext cx="334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/>
              <a:t>Bemanning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Diagram 2"/>
          <p:cNvGraphicFramePr>
            <a:graphicFrameLocks/>
          </p:cNvGraphicFramePr>
          <p:nvPr/>
        </p:nvGraphicFramePr>
        <p:xfrm>
          <a:off x="1820863" y="979488"/>
          <a:ext cx="5502275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Chart" r:id="rId5" imgW="5511262" imgH="4907705" progId="Excel.Chart.8">
                  <p:embed/>
                </p:oleObj>
              </mc:Choice>
              <mc:Fallback>
                <p:oleObj name="Chart" r:id="rId5" imgW="5511262" imgH="4907705" progId="Excel.Chart.8">
                  <p:embed/>
                  <p:pic>
                    <p:nvPicPr>
                      <p:cNvPr id="0" name="Diagram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979488"/>
                        <a:ext cx="5502275" cy="489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841375" y="690563"/>
          <a:ext cx="6473825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Chart" r:id="rId4" imgW="6486706" imgH="5188146" progId="Excel.Chart.8">
                  <p:embed/>
                </p:oleObj>
              </mc:Choice>
              <mc:Fallback>
                <p:oleObj name="Chart" r:id="rId4" imgW="6486706" imgH="5188146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690563"/>
                        <a:ext cx="6473825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>
            <a:graphicFrameLocks/>
          </p:cNvGraphicFramePr>
          <p:nvPr/>
        </p:nvGraphicFramePr>
        <p:xfrm>
          <a:off x="1320800" y="1542473"/>
          <a:ext cx="7038109" cy="414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5" name="Rektangel 4"/>
          <p:cNvSpPr>
            <a:spLocks noChangeArrowheads="1"/>
          </p:cNvSpPr>
          <p:nvPr/>
        </p:nvSpPr>
        <p:spPr bwMode="auto">
          <a:xfrm>
            <a:off x="2197100" y="6207125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800"/>
              <a:t>Källa: Läkarförbundets primärvårdsenkät 2015, Metodbeskrivning och basuppgifter om primärvårdens läkarverksamheter, www.slf.se   </a:t>
            </a:r>
          </a:p>
        </p:txBody>
      </p:sp>
      <p:sp>
        <p:nvSpPr>
          <p:cNvPr id="28676" name="textruta 6"/>
          <p:cNvSpPr txBox="1">
            <a:spLocks noChangeArrowheads="1"/>
          </p:cNvSpPr>
          <p:nvPr/>
        </p:nvSpPr>
        <p:spPr bwMode="auto">
          <a:xfrm>
            <a:off x="781050" y="223838"/>
            <a:ext cx="796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15000"/>
              </a:spcAft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200" b="1">
                <a:solidFill>
                  <a:srgbClr val="000000"/>
                </a:solidFill>
                <a:cs typeface="Arial" panose="020B0604020202020204" pitchFamily="34" charset="0"/>
              </a:rPr>
              <a:t>Antal specialistläkare som arbetar på vårdcentral eller som går ST i allmänmedicin per födelseår 2015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sv-SE" altLang="sv-SE" sz="1200" b="1">
                <a:solidFill>
                  <a:srgbClr val="000000"/>
                </a:solidFill>
                <a:cs typeface="Arial" panose="020B0604020202020204" pitchFamily="34" charset="0"/>
              </a:rPr>
              <a:t>Norra sjukvårdsregionen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3378"/>
      </a:accent1>
      <a:accent2>
        <a:srgbClr val="F0AB20"/>
      </a:accent2>
      <a:accent3>
        <a:srgbClr val="FFFFFF"/>
      </a:accent3>
      <a:accent4>
        <a:srgbClr val="000000"/>
      </a:accent4>
      <a:accent5>
        <a:srgbClr val="AAADBE"/>
      </a:accent5>
      <a:accent6>
        <a:srgbClr val="D99B1C"/>
      </a:accent6>
      <a:hlink>
        <a:srgbClr val="FFFFFF"/>
      </a:hlink>
      <a:folHlink>
        <a:srgbClr val="FFFFFF"/>
      </a:folHlink>
    </a:clrScheme>
    <a:fontScheme name="PS ppt ny m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S ppt ny mall 1">
        <a:dk1>
          <a:srgbClr val="000000"/>
        </a:dk1>
        <a:lt1>
          <a:srgbClr val="FFFFFF"/>
        </a:lt1>
        <a:dk2>
          <a:srgbClr val="000000"/>
        </a:dk2>
        <a:lt2>
          <a:srgbClr val="4E4C13"/>
        </a:lt2>
        <a:accent1>
          <a:srgbClr val="A8BE23"/>
        </a:accent1>
        <a:accent2>
          <a:srgbClr val="950038"/>
        </a:accent2>
        <a:accent3>
          <a:srgbClr val="FFFFFF"/>
        </a:accent3>
        <a:accent4>
          <a:srgbClr val="000000"/>
        </a:accent4>
        <a:accent5>
          <a:srgbClr val="D1DBAC"/>
        </a:accent5>
        <a:accent6>
          <a:srgbClr val="870032"/>
        </a:accent6>
        <a:hlink>
          <a:srgbClr val="4E4C13"/>
        </a:hlink>
        <a:folHlink>
          <a:srgbClr val="D4E1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S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3378"/>
      </a:accent1>
      <a:accent2>
        <a:srgbClr val="F0AB20"/>
      </a:accent2>
      <a:accent3>
        <a:srgbClr val="FFFFFF"/>
      </a:accent3>
      <a:accent4>
        <a:srgbClr val="000000"/>
      </a:accent4>
      <a:accent5>
        <a:srgbClr val="AAADBE"/>
      </a:accent5>
      <a:accent6>
        <a:srgbClr val="D99B1C"/>
      </a:accent6>
      <a:hlink>
        <a:srgbClr val="FFFFFF"/>
      </a:hlink>
      <a:folHlink>
        <a:srgbClr val="FFFFFF"/>
      </a:folHlink>
    </a:clrScheme>
    <a:fontScheme name="PS ppt ny ma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S ppt ny mall 1">
        <a:dk1>
          <a:srgbClr val="000000"/>
        </a:dk1>
        <a:lt1>
          <a:srgbClr val="FFFFFF"/>
        </a:lt1>
        <a:dk2>
          <a:srgbClr val="000000"/>
        </a:dk2>
        <a:lt2>
          <a:srgbClr val="4E4C13"/>
        </a:lt2>
        <a:accent1>
          <a:srgbClr val="A8BE23"/>
        </a:accent1>
        <a:accent2>
          <a:srgbClr val="950038"/>
        </a:accent2>
        <a:accent3>
          <a:srgbClr val="FFFFFF"/>
        </a:accent3>
        <a:accent4>
          <a:srgbClr val="000000"/>
        </a:accent4>
        <a:accent5>
          <a:srgbClr val="D1DBAC"/>
        </a:accent5>
        <a:accent6>
          <a:srgbClr val="870032"/>
        </a:accent6>
        <a:hlink>
          <a:srgbClr val="4E4C13"/>
        </a:hlink>
        <a:folHlink>
          <a:srgbClr val="D4E1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FF"/>
    </a:lt2>
    <a:accent1>
      <a:srgbClr val="0F2CBE"/>
    </a:accent1>
    <a:accent2>
      <a:srgbClr val="FFB22A"/>
    </a:accent2>
    <a:accent3>
      <a:srgbClr val="FFFFFF"/>
    </a:accent3>
    <a:accent4>
      <a:srgbClr val="000000"/>
    </a:accent4>
    <a:accent5>
      <a:srgbClr val="AAACDB"/>
    </a:accent5>
    <a:accent6>
      <a:srgbClr val="E7A125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FF"/>
    </a:lt2>
    <a:accent1>
      <a:srgbClr val="0F2CBE"/>
    </a:accent1>
    <a:accent2>
      <a:srgbClr val="FFB22A"/>
    </a:accent2>
    <a:accent3>
      <a:srgbClr val="FFFFFF"/>
    </a:accent3>
    <a:accent4>
      <a:srgbClr val="000000"/>
    </a:accent4>
    <a:accent5>
      <a:srgbClr val="AAACDB"/>
    </a:accent5>
    <a:accent6>
      <a:srgbClr val="E7A125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FFFFFF"/>
    </a:lt2>
    <a:accent1>
      <a:srgbClr val="0F2CBE"/>
    </a:accent1>
    <a:accent2>
      <a:srgbClr val="FFB22A"/>
    </a:accent2>
    <a:accent3>
      <a:srgbClr val="FFFFFF"/>
    </a:accent3>
    <a:accent4>
      <a:srgbClr val="000000"/>
    </a:accent4>
    <a:accent5>
      <a:srgbClr val="AAACDB"/>
    </a:accent5>
    <a:accent6>
      <a:srgbClr val="E7A125"/>
    </a:accent6>
    <a:hlink>
      <a:srgbClr val="FFFFFF"/>
    </a:hlink>
    <a:folHlink>
      <a:srgbClr val="FFFFFF"/>
    </a:folHlink>
  </a:clrScheme>
  <a:fontScheme name="PS ppt ny mal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PS Presentation</Template>
  <TotalTime>1614</TotalTime>
  <Words>629</Words>
  <Application>Microsoft Office PowerPoint</Application>
  <PresentationFormat>Bildspel på skärmen (4:3)</PresentationFormat>
  <Paragraphs>331</Paragraphs>
  <Slides>24</Slides>
  <Notes>8</Notes>
  <HiddenSlides>4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4" baseType="lpstr">
      <vt:lpstr>Aharoni</vt:lpstr>
      <vt:lpstr>Arial</vt:lpstr>
      <vt:lpstr>Arial Black</vt:lpstr>
      <vt:lpstr>Calibri</vt:lpstr>
      <vt:lpstr>Times</vt:lpstr>
      <vt:lpstr>Times New Roman</vt:lpstr>
      <vt:lpstr>Wingdings</vt:lpstr>
      <vt:lpstr>PS Presentation</vt:lpstr>
      <vt:lpstr>1_PS Presentation</vt:lpstr>
      <vt:lpstr>Chart</vt:lpstr>
      <vt:lpstr>Preliminära resultat från  Läkarförbundets primärvårdsenkät 2015  DLF:s fackliga seminarium 5 november Steningevik </vt:lpstr>
      <vt:lpstr>PowerPoint-presentation</vt:lpstr>
      <vt:lpstr>Modell och frågeområden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Bakgrundsdata från andra datafångster – med vårdcentral som nyckel  </vt:lpstr>
      <vt:lpstr>PowerPoint-presentation</vt:lpstr>
      <vt:lpstr>Vetenskaplig rapportering </vt:lpstr>
      <vt:lpstr>PowerPoint-presentation</vt:lpstr>
    </vt:vector>
  </TitlesOfParts>
  <Company>ᗐ䀀穼훼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Linda Tidekrans Möller</dc:creator>
  <cp:lastModifiedBy>Karl Engblom</cp:lastModifiedBy>
  <cp:revision>139</cp:revision>
  <cp:lastPrinted>2015-11-02T10:40:14Z</cp:lastPrinted>
  <dcterms:created xsi:type="dcterms:W3CDTF">2009-04-29T08:51:41Z</dcterms:created>
  <dcterms:modified xsi:type="dcterms:W3CDTF">2015-11-19T17:36:09Z</dcterms:modified>
</cp:coreProperties>
</file>