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74" r:id="rId2"/>
    <p:sldId id="264" r:id="rId3"/>
    <p:sldId id="268" r:id="rId4"/>
    <p:sldId id="277" r:id="rId5"/>
    <p:sldId id="265" r:id="rId6"/>
    <p:sldId id="276" r:id="rId7"/>
    <p:sldId id="267" r:id="rId8"/>
    <p:sldId id="261" r:id="rId9"/>
    <p:sldId id="269" r:id="rId10"/>
    <p:sldId id="262" r:id="rId11"/>
    <p:sldId id="256" r:id="rId12"/>
    <p:sldId id="273" r:id="rId13"/>
    <p:sldId id="257" r:id="rId14"/>
    <p:sldId id="259" r:id="rId15"/>
    <p:sldId id="272" r:id="rId16"/>
    <p:sldId id="258" r:id="rId17"/>
    <p:sldId id="278" r:id="rId18"/>
    <p:sldId id="271" r:id="rId19"/>
    <p:sldId id="279" r:id="rId20"/>
    <p:sldId id="280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DDD"/>
    <a:srgbClr val="FAC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0" autoAdjust="0"/>
    <p:restoredTop sz="94660"/>
  </p:normalViewPr>
  <p:slideViewPr>
    <p:cSldViewPr snapToGrid="0" snapToObjects="1">
      <p:cViewPr>
        <p:scale>
          <a:sx n="95" d="100"/>
          <a:sy n="95" d="100"/>
        </p:scale>
        <p:origin x="-2760" y="-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USB%20DISK:Patientdata_tisda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USB%20DISK:Patientdata_tisda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USB%20DISK:Patientdata_tisdag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kobskov:Documents:Karins%20ST-projekt:Patient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USB%20DISK:Patientdata_tisda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errBars>
            <c:errBarType val="both"/>
            <c:errValType val="cust"/>
            <c:noEndCap val="0"/>
            <c:plus>
              <c:numRef>
                <c:f>Sheet1!$B$62:$C$62</c:f>
                <c:numCache>
                  <c:formatCode>General</c:formatCode>
                  <c:ptCount val="2"/>
                  <c:pt idx="0">
                    <c:v>6.081084758226504</c:v>
                  </c:pt>
                  <c:pt idx="1">
                    <c:v>6.734013571081529</c:v>
                  </c:pt>
                </c:numCache>
              </c:numRef>
            </c:plus>
            <c:minus>
              <c:numRef>
                <c:f>Sheet1!$B$62:$C$62</c:f>
                <c:numCache>
                  <c:formatCode>General</c:formatCode>
                  <c:ptCount val="2"/>
                  <c:pt idx="0">
                    <c:v>6.081084758226504</c:v>
                  </c:pt>
                  <c:pt idx="1">
                    <c:v>6.734013571081529</c:v>
                  </c:pt>
                </c:numCache>
              </c:numRef>
            </c:minus>
            <c:spPr>
              <a:ln w="31750" cap="flat">
                <a:round/>
                <a:tailEnd type="none"/>
              </a:ln>
            </c:spPr>
          </c:errBars>
          <c:val>
            <c:numRef>
              <c:f>Sheet1!$B$39:$C$39</c:f>
              <c:numCache>
                <c:formatCode>General</c:formatCode>
                <c:ptCount val="2"/>
                <c:pt idx="0">
                  <c:v>23.85714285714286</c:v>
                </c:pt>
                <c:pt idx="1">
                  <c:v>10.14285714285714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4114296"/>
        <c:axId val="2134111256"/>
      </c:barChart>
      <c:catAx>
        <c:axId val="2134114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134111256"/>
        <c:crosses val="autoZero"/>
        <c:auto val="1"/>
        <c:lblAlgn val="ctr"/>
        <c:lblOffset val="100"/>
        <c:noMultiLvlLbl val="0"/>
      </c:catAx>
      <c:valAx>
        <c:axId val="21341112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4114296"/>
        <c:crosses val="autoZero"/>
        <c:crossBetween val="between"/>
        <c:majorUnit val="10.0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</c:spPr>
          </c:marker>
          <c:xVal>
            <c:numRef>
              <c:f>Sheet1!$B$71:$B$73</c:f>
              <c:numCache>
                <c:formatCode>General</c:formatCode>
                <c:ptCount val="3"/>
                <c:pt idx="0">
                  <c:v>0.0</c:v>
                </c:pt>
                <c:pt idx="1">
                  <c:v>10.0</c:v>
                </c:pt>
                <c:pt idx="2">
                  <c:v>40.0</c:v>
                </c:pt>
              </c:numCache>
            </c:numRef>
          </c:xVal>
          <c:yVal>
            <c:numRef>
              <c:f>Sheet1!$C$71:$C$73</c:f>
              <c:numCache>
                <c:formatCode>General</c:formatCode>
                <c:ptCount val="3"/>
                <c:pt idx="0">
                  <c:v>28.0</c:v>
                </c:pt>
                <c:pt idx="1">
                  <c:v>32.0</c:v>
                </c:pt>
                <c:pt idx="2">
                  <c:v>10.0</c:v>
                </c:pt>
              </c:numCache>
            </c:numRef>
          </c:yVal>
          <c:smooth val="0"/>
        </c:ser>
        <c:ser>
          <c:idx val="1"/>
          <c:order val="1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Sheet1!$D$71:$D$74</c:f>
              <c:numCache>
                <c:formatCode>General</c:formatCode>
                <c:ptCount val="4"/>
                <c:pt idx="0">
                  <c:v>0.0</c:v>
                </c:pt>
                <c:pt idx="1">
                  <c:v>7.0</c:v>
                </c:pt>
                <c:pt idx="2">
                  <c:v>15.0</c:v>
                </c:pt>
                <c:pt idx="3">
                  <c:v>27.0</c:v>
                </c:pt>
              </c:numCache>
            </c:numRef>
          </c:xVal>
          <c:yVal>
            <c:numRef>
              <c:f>Sheet1!$E$71:$E$74</c:f>
              <c:numCache>
                <c:formatCode>General</c:formatCode>
                <c:ptCount val="4"/>
                <c:pt idx="0">
                  <c:v>26.0</c:v>
                </c:pt>
                <c:pt idx="1">
                  <c:v>28.0</c:v>
                </c:pt>
                <c:pt idx="2">
                  <c:v>20.0</c:v>
                </c:pt>
                <c:pt idx="3">
                  <c:v>12.0</c:v>
                </c:pt>
              </c:numCache>
            </c:numRef>
          </c:yVal>
          <c:smooth val="0"/>
        </c:ser>
        <c:ser>
          <c:idx val="2"/>
          <c:order val="2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Sheet1!$F$71:$F$74</c:f>
              <c:numCache>
                <c:formatCode>General</c:formatCode>
                <c:ptCount val="4"/>
                <c:pt idx="0">
                  <c:v>0.0</c:v>
                </c:pt>
                <c:pt idx="1">
                  <c:v>4.0</c:v>
                </c:pt>
                <c:pt idx="2">
                  <c:v>8.0</c:v>
                </c:pt>
                <c:pt idx="3">
                  <c:v>18.0</c:v>
                </c:pt>
              </c:numCache>
            </c:numRef>
          </c:xVal>
          <c:yVal>
            <c:numRef>
              <c:f>Sheet1!$G$71:$G$74</c:f>
              <c:numCache>
                <c:formatCode>General</c:formatCode>
                <c:ptCount val="4"/>
                <c:pt idx="0">
                  <c:v>32.0</c:v>
                </c:pt>
                <c:pt idx="1">
                  <c:v>30.0</c:v>
                </c:pt>
                <c:pt idx="2">
                  <c:v>24.0</c:v>
                </c:pt>
                <c:pt idx="3">
                  <c:v>23.0</c:v>
                </c:pt>
              </c:numCache>
            </c:numRef>
          </c:yVal>
          <c:smooth val="0"/>
        </c:ser>
        <c:ser>
          <c:idx val="3"/>
          <c:order val="3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</c:spPr>
          </c:marker>
          <c:xVal>
            <c:numRef>
              <c:f>Sheet1!$H$71:$H$73</c:f>
              <c:numCache>
                <c:formatCode>General</c:formatCode>
                <c:ptCount val="3"/>
                <c:pt idx="0">
                  <c:v>0.0</c:v>
                </c:pt>
                <c:pt idx="1">
                  <c:v>4.0</c:v>
                </c:pt>
                <c:pt idx="2">
                  <c:v>15.0</c:v>
                </c:pt>
              </c:numCache>
            </c:numRef>
          </c:xVal>
          <c:yVal>
            <c:numRef>
              <c:f>Sheet1!$I$71:$I$73</c:f>
              <c:numCache>
                <c:formatCode>General</c:formatCode>
                <c:ptCount val="3"/>
                <c:pt idx="0">
                  <c:v>26.0</c:v>
                </c:pt>
                <c:pt idx="1">
                  <c:v>11.0</c:v>
                </c:pt>
                <c:pt idx="2">
                  <c:v>5.0</c:v>
                </c:pt>
              </c:numCache>
            </c:numRef>
          </c:yVal>
          <c:smooth val="0"/>
        </c:ser>
        <c:ser>
          <c:idx val="4"/>
          <c:order val="4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Sheet1!$J$71:$J$75</c:f>
              <c:numCache>
                <c:formatCode>General</c:formatCode>
                <c:ptCount val="5"/>
                <c:pt idx="0">
                  <c:v>0.0</c:v>
                </c:pt>
                <c:pt idx="1">
                  <c:v>13.0</c:v>
                </c:pt>
                <c:pt idx="2">
                  <c:v>19.0</c:v>
                </c:pt>
                <c:pt idx="3">
                  <c:v>28.0</c:v>
                </c:pt>
                <c:pt idx="4">
                  <c:v>38.0</c:v>
                </c:pt>
              </c:numCache>
            </c:numRef>
          </c:xVal>
          <c:yVal>
            <c:numRef>
              <c:f>Sheet1!$K$71:$K$75</c:f>
              <c:numCache>
                <c:formatCode>General</c:formatCode>
                <c:ptCount val="5"/>
                <c:pt idx="0">
                  <c:v>17.0</c:v>
                </c:pt>
                <c:pt idx="1">
                  <c:v>11.0</c:v>
                </c:pt>
                <c:pt idx="2">
                  <c:v>8.0</c:v>
                </c:pt>
                <c:pt idx="3">
                  <c:v>5.0</c:v>
                </c:pt>
                <c:pt idx="4">
                  <c:v>5.0</c:v>
                </c:pt>
              </c:numCache>
            </c:numRef>
          </c:yVal>
          <c:smooth val="0"/>
        </c:ser>
        <c:ser>
          <c:idx val="5"/>
          <c:order val="5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Sheet1!$L$71:$L$74</c:f>
              <c:numCache>
                <c:formatCode>General</c:formatCode>
                <c:ptCount val="4"/>
                <c:pt idx="0">
                  <c:v>0.0</c:v>
                </c:pt>
                <c:pt idx="1">
                  <c:v>4.0</c:v>
                </c:pt>
                <c:pt idx="2">
                  <c:v>10.0</c:v>
                </c:pt>
                <c:pt idx="3">
                  <c:v>22.0</c:v>
                </c:pt>
              </c:numCache>
            </c:numRef>
          </c:xVal>
          <c:yVal>
            <c:numRef>
              <c:f>Sheet1!$M$71:$M$74</c:f>
              <c:numCache>
                <c:formatCode>General</c:formatCode>
                <c:ptCount val="4"/>
                <c:pt idx="0">
                  <c:v>13.0</c:v>
                </c:pt>
                <c:pt idx="1">
                  <c:v>11.0</c:v>
                </c:pt>
                <c:pt idx="2">
                  <c:v>8.0</c:v>
                </c:pt>
                <c:pt idx="3">
                  <c:v>3.0</c:v>
                </c:pt>
              </c:numCache>
            </c:numRef>
          </c:yVal>
          <c:smooth val="0"/>
        </c:ser>
        <c:ser>
          <c:idx val="6"/>
          <c:order val="6"/>
          <c:spPr>
            <a:ln>
              <a:solidFill>
                <a:schemeClr val="accent6"/>
              </a:solidFill>
            </a:ln>
          </c:spPr>
          <c:marker>
            <c:symbol val="none"/>
          </c:marker>
          <c:xVal>
            <c:numRef>
              <c:f>Sheet1!#REF!</c:f>
            </c:numRef>
          </c:xVal>
          <c:yVal>
            <c:numRef>
              <c:f>Sheet1!#REF!</c:f>
              <c:numCache>
                <c:formatCode>General</c:formatCode>
                <c:ptCount val="1"/>
                <c:pt idx="0">
                  <c:v>1.0</c:v>
                </c:pt>
              </c:numCache>
            </c:numRef>
          </c:yVal>
          <c:smooth val="0"/>
        </c:ser>
        <c:ser>
          <c:idx val="7"/>
          <c:order val="7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Sheet1!$N$71:$N$75</c:f>
              <c:numCache>
                <c:formatCode>General</c:formatCode>
                <c:ptCount val="5"/>
                <c:pt idx="0">
                  <c:v>0.0</c:v>
                </c:pt>
                <c:pt idx="1">
                  <c:v>9.0</c:v>
                </c:pt>
                <c:pt idx="2">
                  <c:v>12.0</c:v>
                </c:pt>
                <c:pt idx="3">
                  <c:v>15.0</c:v>
                </c:pt>
                <c:pt idx="4">
                  <c:v>27.0</c:v>
                </c:pt>
              </c:numCache>
            </c:numRef>
          </c:xVal>
          <c:yVal>
            <c:numRef>
              <c:f>Sheet1!$O$71:$O$75</c:f>
              <c:numCache>
                <c:formatCode>General</c:formatCode>
                <c:ptCount val="5"/>
                <c:pt idx="0">
                  <c:v>25.0</c:v>
                </c:pt>
                <c:pt idx="1">
                  <c:v>17.0</c:v>
                </c:pt>
                <c:pt idx="2">
                  <c:v>19.0</c:v>
                </c:pt>
                <c:pt idx="3">
                  <c:v>15.0</c:v>
                </c:pt>
                <c:pt idx="4">
                  <c:v>13.0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6078456"/>
        <c:axId val="2046082984"/>
      </c:scatterChart>
      <c:valAx>
        <c:axId val="2046078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46082984"/>
        <c:crosses val="autoZero"/>
        <c:crossBetween val="midCat"/>
      </c:valAx>
      <c:valAx>
        <c:axId val="2046082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46078456"/>
        <c:crosses val="autoZero"/>
        <c:crossBetween val="midCat"/>
        <c:majorUnit val="10.0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47625">
              <a:solidFill>
                <a:schemeClr val="accent3">
                  <a:lumMod val="75000"/>
                </a:schemeClr>
              </a:solidFill>
            </a:ln>
            <a:effectLst/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effectLst/>
            </c:spPr>
          </c:marker>
          <c:xVal>
            <c:numRef>
              <c:f>Sheet1!$B$80:$B$83</c:f>
              <c:numCache>
                <c:formatCode>General</c:formatCode>
                <c:ptCount val="4"/>
                <c:pt idx="0">
                  <c:v>0.0</c:v>
                </c:pt>
                <c:pt idx="1">
                  <c:v>3.0</c:v>
                </c:pt>
                <c:pt idx="2">
                  <c:v>6.0</c:v>
                </c:pt>
                <c:pt idx="3">
                  <c:v>15.0</c:v>
                </c:pt>
              </c:numCache>
            </c:numRef>
          </c:xVal>
          <c:yVal>
            <c:numRef>
              <c:f>Sheet1!$C$80:$C$83</c:f>
              <c:numCache>
                <c:formatCode>General</c:formatCode>
                <c:ptCount val="4"/>
                <c:pt idx="0">
                  <c:v>32.0</c:v>
                </c:pt>
                <c:pt idx="1">
                  <c:v>33.0</c:v>
                </c:pt>
                <c:pt idx="2">
                  <c:v>18.0</c:v>
                </c:pt>
                <c:pt idx="3">
                  <c:v>9.0</c:v>
                </c:pt>
              </c:numCache>
            </c:numRef>
          </c:yVal>
          <c:smooth val="0"/>
        </c:ser>
        <c:ser>
          <c:idx val="1"/>
          <c:order val="1"/>
          <c:spPr>
            <a:ln w="381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Sheet1!$D$80:$D$82</c:f>
              <c:numCache>
                <c:formatCode>General</c:formatCode>
                <c:ptCount val="3"/>
                <c:pt idx="0">
                  <c:v>0.0</c:v>
                </c:pt>
                <c:pt idx="1">
                  <c:v>8.0</c:v>
                </c:pt>
              </c:numCache>
            </c:numRef>
          </c:xVal>
          <c:yVal>
            <c:numRef>
              <c:f>Sheet1!$E$80:$E$82</c:f>
              <c:numCache>
                <c:formatCode>General</c:formatCode>
                <c:ptCount val="3"/>
                <c:pt idx="0">
                  <c:v>30.0</c:v>
                </c:pt>
                <c:pt idx="1">
                  <c:v>30.0</c:v>
                </c:pt>
              </c:numCache>
            </c:numRef>
          </c:yVal>
          <c:smooth val="0"/>
        </c:ser>
        <c:ser>
          <c:idx val="2"/>
          <c:order val="2"/>
          <c:spPr>
            <a:ln w="47625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xVal>
            <c:numRef>
              <c:f>Sheet1!$F$80:$F$82</c:f>
              <c:numCache>
                <c:formatCode>General</c:formatCode>
                <c:ptCount val="3"/>
                <c:pt idx="0">
                  <c:v>0.0</c:v>
                </c:pt>
                <c:pt idx="1">
                  <c:v>5.0</c:v>
                </c:pt>
                <c:pt idx="2">
                  <c:v>10.0</c:v>
                </c:pt>
              </c:numCache>
            </c:numRef>
          </c:xVal>
          <c:yVal>
            <c:numRef>
              <c:f>Sheet1!$G$80:$G$82</c:f>
              <c:numCache>
                <c:formatCode>General</c:formatCode>
                <c:ptCount val="3"/>
                <c:pt idx="0">
                  <c:v>39.0</c:v>
                </c:pt>
                <c:pt idx="1">
                  <c:v>28.0</c:v>
                </c:pt>
                <c:pt idx="2">
                  <c:v>26.0</c:v>
                </c:pt>
              </c:numCache>
            </c:numRef>
          </c:yVal>
          <c:smooth val="0"/>
        </c:ser>
        <c:ser>
          <c:idx val="3"/>
          <c:order val="3"/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Sheet1!$H$80:$H$780</c:f>
              <c:numCache>
                <c:formatCode>General</c:formatCode>
                <c:ptCount val="701"/>
                <c:pt idx="0">
                  <c:v>0.0</c:v>
                </c:pt>
              </c:numCache>
            </c:numRef>
          </c:xVal>
          <c:yVal>
            <c:numRef>
              <c:f>Sheet1!$I$80</c:f>
              <c:numCache>
                <c:formatCode>General</c:formatCode>
                <c:ptCount val="1"/>
                <c:pt idx="0">
                  <c:v>24.0</c:v>
                </c:pt>
              </c:numCache>
            </c:numRef>
          </c:yVal>
          <c:smooth val="0"/>
        </c:ser>
        <c:ser>
          <c:idx val="4"/>
          <c:order val="4"/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Sheet1!$J$80</c:f>
              <c:numCache>
                <c:formatCode>General</c:formatCode>
                <c:ptCount val="1"/>
                <c:pt idx="0">
                  <c:v>0.0</c:v>
                </c:pt>
              </c:numCache>
            </c:numRef>
          </c:xVal>
          <c:yVal>
            <c:numRef>
              <c:f>Sheet1!$K$80</c:f>
              <c:numCache>
                <c:formatCode>General</c:formatCode>
                <c:ptCount val="1"/>
                <c:pt idx="0">
                  <c:v>31.0</c:v>
                </c:pt>
              </c:numCache>
            </c:numRef>
          </c:yVal>
          <c:smooth val="0"/>
        </c:ser>
        <c:ser>
          <c:idx val="5"/>
          <c:order val="5"/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Sheet1!$L$80</c:f>
              <c:numCache>
                <c:formatCode>General</c:formatCode>
                <c:ptCount val="1"/>
                <c:pt idx="0">
                  <c:v>0.0</c:v>
                </c:pt>
              </c:numCache>
            </c:numRef>
          </c:xVal>
          <c:yVal>
            <c:numRef>
              <c:f>Sheet1!$M$80</c:f>
              <c:numCache>
                <c:formatCode>General</c:formatCode>
                <c:ptCount val="1"/>
                <c:pt idx="0">
                  <c:v>29.0</c:v>
                </c:pt>
              </c:numCache>
            </c:numRef>
          </c:yVal>
          <c:smooth val="0"/>
        </c:ser>
        <c:ser>
          <c:idx val="6"/>
          <c:order val="6"/>
          <c:spPr>
            <a:ln>
              <a:solidFill>
                <a:schemeClr val="accent6"/>
              </a:solidFill>
            </a:ln>
          </c:spPr>
          <c:marker>
            <c:symbol val="none"/>
          </c:marker>
          <c:xVal>
            <c:numRef>
              <c:f>Sheet1!#REF!</c:f>
            </c:numRef>
          </c:xVal>
          <c:yVal>
            <c:numRef>
              <c:f>Sheet1!#REF!</c:f>
              <c:numCache>
                <c:formatCode>General</c:formatCode>
                <c:ptCount val="1"/>
                <c:pt idx="0">
                  <c:v>1.0</c:v>
                </c:pt>
              </c:numCache>
            </c:numRef>
          </c:yVal>
          <c:smooth val="0"/>
        </c:ser>
        <c:ser>
          <c:idx val="7"/>
          <c:order val="7"/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Sheet1!$N$80</c:f>
              <c:numCache>
                <c:formatCode>General</c:formatCode>
                <c:ptCount val="1"/>
                <c:pt idx="0">
                  <c:v>0.0</c:v>
                </c:pt>
              </c:numCache>
            </c:numRef>
          </c:xVal>
          <c:yVal>
            <c:numRef>
              <c:f>Sheet1!$O$80</c:f>
              <c:numCache>
                <c:formatCode>General</c:formatCode>
                <c:ptCount val="1"/>
                <c:pt idx="0">
                  <c:v>36.0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478072"/>
        <c:axId val="2132480872"/>
      </c:scatterChart>
      <c:valAx>
        <c:axId val="2132478072"/>
        <c:scaling>
          <c:orientation val="minMax"/>
          <c:max val="45.0"/>
          <c:min val="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2480872"/>
        <c:crosses val="autoZero"/>
        <c:crossBetween val="midCat"/>
        <c:minorUnit val="5.0"/>
      </c:valAx>
      <c:valAx>
        <c:axId val="2132480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2478072"/>
        <c:crosses val="autoZero"/>
        <c:crossBetween val="midCat"/>
        <c:majorUnit val="10.0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2512968"/>
        <c:axId val="2132516104"/>
      </c:barChart>
      <c:catAx>
        <c:axId val="2132512968"/>
        <c:scaling>
          <c:orientation val="minMax"/>
        </c:scaling>
        <c:delete val="1"/>
        <c:axPos val="b"/>
        <c:majorTickMark val="out"/>
        <c:minorTickMark val="none"/>
        <c:tickLblPos val="nextTo"/>
        <c:crossAx val="2132516104"/>
        <c:crosses val="autoZero"/>
        <c:auto val="1"/>
        <c:lblAlgn val="ctr"/>
        <c:lblOffset val="100"/>
        <c:noMultiLvlLbl val="0"/>
      </c:catAx>
      <c:valAx>
        <c:axId val="2132516104"/>
        <c:scaling>
          <c:orientation val="minMax"/>
          <c:max val="55.0"/>
          <c:min val="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25129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59325903252183"/>
          <c:y val="0.0732767949192158"/>
          <c:w val="0.908988569304563"/>
          <c:h val="0.88641745102977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errBars>
            <c:errBarType val="both"/>
            <c:errValType val="cust"/>
            <c:noEndCap val="0"/>
            <c:plus>
              <c:numRef>
                <c:f>Sheet1!$L$40:$M$40</c:f>
                <c:numCache>
                  <c:formatCode>General</c:formatCode>
                  <c:ptCount val="2"/>
                  <c:pt idx="0">
                    <c:v>6.081084758226504</c:v>
                  </c:pt>
                  <c:pt idx="1">
                    <c:v>4.499433070863892</c:v>
                  </c:pt>
                </c:numCache>
              </c:numRef>
            </c:plus>
            <c:minus>
              <c:numRef>
                <c:f>Sheet1!$L$40:$M$40</c:f>
                <c:numCache>
                  <c:formatCode>General</c:formatCode>
                  <c:ptCount val="2"/>
                  <c:pt idx="0">
                    <c:v>6.081084758226504</c:v>
                  </c:pt>
                  <c:pt idx="1">
                    <c:v>4.499433070863892</c:v>
                  </c:pt>
                </c:numCache>
              </c:numRef>
            </c:minus>
            <c:spPr>
              <a:ln w="31750"/>
            </c:spPr>
          </c:errBars>
          <c:val>
            <c:numRef>
              <c:f>Sheet1!$L$39:$M$39</c:f>
              <c:numCache>
                <c:formatCode>General</c:formatCode>
                <c:ptCount val="2"/>
                <c:pt idx="0">
                  <c:v>23.85714285714286</c:v>
                </c:pt>
                <c:pt idx="1">
                  <c:v>31.57142857142857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2543976"/>
        <c:axId val="2132546952"/>
      </c:barChart>
      <c:catAx>
        <c:axId val="2132543976"/>
        <c:scaling>
          <c:orientation val="minMax"/>
        </c:scaling>
        <c:delete val="1"/>
        <c:axPos val="b"/>
        <c:majorTickMark val="out"/>
        <c:minorTickMark val="none"/>
        <c:tickLblPos val="nextTo"/>
        <c:crossAx val="2132546952"/>
        <c:crosses val="autoZero"/>
        <c:auto val="1"/>
        <c:lblAlgn val="ctr"/>
        <c:lblOffset val="100"/>
        <c:noMultiLvlLbl val="0"/>
      </c:catAx>
      <c:valAx>
        <c:axId val="2132546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2543976"/>
        <c:crosses val="autoZero"/>
        <c:crossBetween val="between"/>
        <c:majorUnit val="10.0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21C65-0478-FB40-8775-D19C22D7D9B6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0BFFA-31B9-8443-8907-71E5B165E4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01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Referenser: 20,</a:t>
            </a:r>
            <a:r>
              <a:rPr lang="en-US" baseline="0" dirty="0" smtClean="0"/>
              <a:t> 21, 22, 23, 24, 25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249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>
                <a:latin typeface="Helvetica Light"/>
                <a:cs typeface="Helvetica Light"/>
              </a:rPr>
              <a:t>(50 procent bortfall överensstämmer med många öppenvårdsstudier</a:t>
            </a:r>
            <a:r>
              <a:rPr lang="sv-SE" baseline="0" dirty="0" smtClean="0">
                <a:latin typeface="Helvetica Light"/>
                <a:cs typeface="Helvetica Light"/>
              </a:rPr>
              <a:t> </a:t>
            </a:r>
            <a:r>
              <a:rPr lang="sv-SE" baseline="0" dirty="0" err="1" smtClean="0">
                <a:latin typeface="Helvetica Light"/>
                <a:cs typeface="Helvetica Light"/>
              </a:rPr>
              <a:t>enl</a:t>
            </a:r>
            <a:r>
              <a:rPr lang="sv-SE" baseline="0" dirty="0" smtClean="0">
                <a:latin typeface="Helvetica Light"/>
                <a:cs typeface="Helvetica Light"/>
              </a:rPr>
              <a:t> SBU (ref 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498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Helvetica Neue Light"/>
                <a:cs typeface="Helvetica Neue Light"/>
              </a:rPr>
              <a:t>–Bortfall högre medianvärde vid inklusion – 30 (jmf 26).</a:t>
            </a:r>
          </a:p>
          <a:p>
            <a:endParaRPr lang="en-US" dirty="0" smtClean="0"/>
          </a:p>
          <a:p>
            <a:r>
              <a:rPr lang="en-US" dirty="0" smtClean="0"/>
              <a:t>Pröva igen? – Fler patienter.</a:t>
            </a:r>
            <a:r>
              <a:rPr lang="en-US" baseline="0" dirty="0" smtClean="0"/>
              <a:t> Kontrollgrupp! </a:t>
            </a:r>
          </a:p>
          <a:p>
            <a:r>
              <a:rPr lang="en-US" baseline="0" dirty="0" smtClean="0"/>
              <a:t>Högst oklar hälsoekonomi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209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Helvetica Neue Light"/>
                <a:cs typeface="Helvetica Neue Light"/>
              </a:rPr>
              <a:t>–Bortfall högre medianvärde vid inklusion – 30 (jmf 26).</a:t>
            </a:r>
          </a:p>
          <a:p>
            <a:endParaRPr lang="en-US" dirty="0" smtClean="0"/>
          </a:p>
          <a:p>
            <a:r>
              <a:rPr lang="en-US" dirty="0" smtClean="0"/>
              <a:t>Pröva igen? – Fler patienter.</a:t>
            </a:r>
            <a:r>
              <a:rPr lang="en-US" baseline="0" dirty="0" smtClean="0"/>
              <a:t> Kontrollgrupp! </a:t>
            </a:r>
          </a:p>
          <a:p>
            <a:r>
              <a:rPr lang="en-US" baseline="0" dirty="0" smtClean="0"/>
              <a:t>Högst oklar hälsoekonomi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20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Algoritm/flödesschema – bygger på socialstyrelsens riktlinjer 2010, LIV:s vårdprogram + “Rekommenderade läkemedel LIV”, VISS. nu (SLL), läkemedelsverkets riktlinjer,</a:t>
            </a:r>
            <a:r>
              <a:rPr lang="en-US" baseline="0" dirty="0" smtClean="0"/>
              <a:t> </a:t>
            </a:r>
            <a:r>
              <a:rPr lang="en-US" dirty="0" smtClean="0"/>
              <a:t> samt vetenskapliga studier kring läkemedelsbehandling som förordar snabbare upptrappning samt inspiration</a:t>
            </a:r>
            <a:r>
              <a:rPr lang="en-US" baseline="0" dirty="0" smtClean="0"/>
              <a:t> från de studier som ligger till grund för SBU-rapport. </a:t>
            </a:r>
          </a:p>
          <a:p>
            <a:r>
              <a:rPr lang="en-US" baseline="0" dirty="0" smtClean="0"/>
              <a:t>Särskilt tack till Jonas Niklasson psykiater I Kristinehamn för diskussion, råd, feedback. Även Christina Ledin.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77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Personlighetsstörning – bl a pga självevaluering är mindre tillförlitlig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89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Bakgrundsmaterial; Vårdprogram LIV, Socialstyrelsens riktlinjer 2010, ViSS</a:t>
            </a:r>
            <a:r>
              <a:rPr lang="en-US" baseline="0" dirty="0" smtClean="0"/>
              <a:t> (Stockholms läns landsting), samarbete med Jonas Niklasson (fmedörfattare till vårdprogram), Rekommenderade läkemedel 2013, Läkemedelsverket. Studier (ange?)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A300-8790-1040-A9FB-34B66BB529B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18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Jämför subgrupp citalopram. Baseline (alla) 32,4 +/- 8,8 MADRS-S. Citalopram -17,2 +/-</a:t>
            </a:r>
            <a:r>
              <a:rPr lang="en-US" baseline="0" dirty="0" smtClean="0"/>
              <a:t> 11,8  Escitalopram -19,8 +/- 10,2.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85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Genomgången</a:t>
            </a:r>
            <a:r>
              <a:rPr lang="en-US" baseline="0" dirty="0" smtClean="0"/>
              <a:t> (5 pat) </a:t>
            </a:r>
            <a:r>
              <a:rPr lang="en-US" dirty="0" err="1" smtClean="0"/>
              <a:t>Medel</a:t>
            </a:r>
            <a:r>
              <a:rPr lang="en-US" dirty="0" smtClean="0"/>
              <a:t> 24. </a:t>
            </a:r>
            <a:r>
              <a:rPr lang="en-US" dirty="0" err="1" smtClean="0"/>
              <a:t>Efter</a:t>
            </a:r>
            <a:r>
              <a:rPr lang="en-US" dirty="0" smtClean="0"/>
              <a:t> 10. </a:t>
            </a:r>
            <a:r>
              <a:rPr lang="en-US" dirty="0" err="1" smtClean="0"/>
              <a:t>Medelnedgång</a:t>
            </a:r>
            <a:r>
              <a:rPr lang="en-US" dirty="0" smtClean="0"/>
              <a:t> 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650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Jämför subgrupp citalopram. Baseline (alla) 32,4 +/- 8,8 MADRS-S. Citalopram </a:t>
            </a:r>
            <a:r>
              <a:rPr lang="en-US" b="1" dirty="0" smtClean="0"/>
              <a:t>-17,2 </a:t>
            </a:r>
            <a:r>
              <a:rPr lang="en-US" dirty="0" smtClean="0"/>
              <a:t>+/-</a:t>
            </a:r>
            <a:r>
              <a:rPr lang="en-US" baseline="0" dirty="0" smtClean="0"/>
              <a:t> 11,8  Escitalopram -19,8 +/- 10,2.</a:t>
            </a:r>
          </a:p>
          <a:p>
            <a:r>
              <a:rPr lang="en-US" b="1" baseline="0" dirty="0" smtClean="0"/>
              <a:t>FRÅN 32,4 till 15,2 p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85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Median</a:t>
            </a:r>
            <a:r>
              <a:rPr lang="en-US" baseline="0" dirty="0" smtClean="0"/>
              <a:t> 26 resp 30</a:t>
            </a:r>
          </a:p>
          <a:p>
            <a:r>
              <a:rPr lang="en-US" baseline="0" dirty="0" err="1" smtClean="0"/>
              <a:t>Medel</a:t>
            </a:r>
            <a:r>
              <a:rPr lang="en-US" baseline="0" dirty="0" smtClean="0"/>
              <a:t> 24 </a:t>
            </a:r>
            <a:r>
              <a:rPr lang="en-US" baseline="0" dirty="0" err="1" smtClean="0"/>
              <a:t>resp</a:t>
            </a:r>
            <a:r>
              <a:rPr lang="en-US" baseline="0" dirty="0" smtClean="0"/>
              <a:t> 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75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FEL</a:t>
            </a:r>
            <a:r>
              <a:rPr lang="en-US" baseline="0" dirty="0" smtClean="0"/>
              <a:t> I UPPSATSEN, STÅR NIO SVAR!</a:t>
            </a:r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0BFFA-31B9-8443-8907-71E5B165E49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49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6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2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8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1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7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9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9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4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0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9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4A3B1-37EE-6D43-BE09-48DA6A303C78}" type="datetimeFigureOut">
              <a:rPr lang="en-US" smtClean="0"/>
              <a:t>15-11-15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F770D-0579-9A48-9D92-9EE0CD816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5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501008"/>
            <a:ext cx="9144000" cy="1203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sv-SE" sz="2200" dirty="0">
                <a:latin typeface="Helvetica Light"/>
                <a:cs typeface="Helvetica Light"/>
              </a:rPr>
              <a:t>Implementering av arbetsmodell med kontaktsköterska </a:t>
            </a:r>
            <a:endParaRPr lang="sv-SE" sz="2200" dirty="0" smtClean="0">
              <a:latin typeface="Helvetica Light"/>
              <a:cs typeface="Helvetica Light"/>
            </a:endParaRPr>
          </a:p>
          <a:p>
            <a:pPr algn="ctr">
              <a:lnSpc>
                <a:spcPct val="110000"/>
              </a:lnSpc>
            </a:pPr>
            <a:r>
              <a:rPr lang="sv-SE" sz="2200" dirty="0" smtClean="0">
                <a:latin typeface="Helvetica Light"/>
                <a:cs typeface="Helvetica Light"/>
              </a:rPr>
              <a:t>för </a:t>
            </a:r>
            <a:r>
              <a:rPr lang="sv-SE" sz="2200" dirty="0">
                <a:latin typeface="Helvetica Light"/>
                <a:cs typeface="Helvetica Light"/>
              </a:rPr>
              <a:t>uppföljning av patienter med depression, </a:t>
            </a:r>
            <a:endParaRPr lang="sv-SE" sz="2200" dirty="0" smtClean="0">
              <a:latin typeface="Helvetica Light"/>
              <a:cs typeface="Helvetica Light"/>
            </a:endParaRPr>
          </a:p>
          <a:p>
            <a:pPr algn="ctr">
              <a:lnSpc>
                <a:spcPct val="110000"/>
              </a:lnSpc>
            </a:pPr>
            <a:r>
              <a:rPr lang="sv-SE" sz="2200" dirty="0" smtClean="0">
                <a:latin typeface="Helvetica Light"/>
                <a:cs typeface="Helvetica Light"/>
              </a:rPr>
              <a:t>ny</a:t>
            </a:r>
            <a:r>
              <a:rPr lang="sv-SE" sz="2200" dirty="0">
                <a:latin typeface="Helvetica Light"/>
                <a:cs typeface="Helvetica Light"/>
              </a:rPr>
              <a:t>- eller återinsatta på antidepressiv behandling </a:t>
            </a:r>
            <a:endParaRPr lang="en-US" sz="2200" dirty="0" smtClean="0">
              <a:latin typeface="Helvetica Light"/>
              <a:cs typeface="Helvetica Light"/>
            </a:endParaRPr>
          </a:p>
        </p:txBody>
      </p:sp>
      <p:pic>
        <p:nvPicPr>
          <p:cNvPr id="8" name="Picture 7" descr="ledsetträ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756707"/>
            <a:ext cx="3375379" cy="25282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274172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Helvetica Light"/>
                <a:cs typeface="Helvetica Light"/>
              </a:rPr>
              <a:t>SFAM 26 NOVEMBER </a:t>
            </a:r>
            <a:r>
              <a:rPr lang="en-US" sz="1200" dirty="0" smtClean="0">
                <a:latin typeface="Helvetica Light"/>
                <a:cs typeface="Helvetica Light"/>
              </a:rPr>
              <a:t>2015</a:t>
            </a:r>
            <a:endParaRPr lang="en-US" sz="1200" dirty="0">
              <a:latin typeface="Helvetica Light"/>
              <a:cs typeface="Helvetica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12" y="4890003"/>
            <a:ext cx="9144000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dirty="0" smtClean="0">
                <a:latin typeface="Helvetica Light"/>
                <a:cs typeface="Helvetica Light"/>
              </a:rPr>
              <a:t>ST-</a:t>
            </a:r>
            <a:r>
              <a:rPr lang="en-US" dirty="0" err="1" smtClean="0">
                <a:latin typeface="Helvetica Light"/>
                <a:cs typeface="Helvetica Light"/>
              </a:rPr>
              <a:t>projekt</a:t>
            </a:r>
            <a:r>
              <a:rPr lang="en-US" dirty="0" smtClean="0">
                <a:latin typeface="Helvetica Light"/>
                <a:cs typeface="Helvetica Light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n-US" sz="1200" dirty="0" smtClean="0">
                <a:latin typeface="Helvetica Light"/>
                <a:cs typeface="Helvetica Light"/>
              </a:rPr>
              <a:t>Karin </a:t>
            </a:r>
            <a:r>
              <a:rPr lang="en-US" sz="1200" dirty="0" smtClean="0">
                <a:latin typeface="Helvetica Light"/>
                <a:cs typeface="Helvetica Light"/>
              </a:rPr>
              <a:t>Lendrup</a:t>
            </a:r>
            <a:endParaRPr lang="en-US" sz="1200" dirty="0">
              <a:latin typeface="Helvetica Light"/>
              <a:cs typeface="Helvetica Light"/>
            </a:endParaRPr>
          </a:p>
          <a:p>
            <a:pPr algn="ctr">
              <a:lnSpc>
                <a:spcPct val="120000"/>
              </a:lnSpc>
            </a:pPr>
            <a:endParaRPr lang="en-US" sz="1200" dirty="0" smtClean="0">
              <a:latin typeface="Helvetica Light"/>
              <a:cs typeface="Helvetica Light"/>
            </a:endParaRPr>
          </a:p>
          <a:p>
            <a:pPr algn="ctr">
              <a:lnSpc>
                <a:spcPct val="120000"/>
              </a:lnSpc>
            </a:pPr>
            <a:endParaRPr lang="en-US" sz="12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403290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00200"/>
            <a:ext cx="5816302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sz="2400" dirty="0" smtClean="0">
                <a:latin typeface="Helvetica"/>
                <a:cs typeface="Helvetica"/>
              </a:rPr>
              <a:t>Läkare </a:t>
            </a:r>
            <a:r>
              <a:rPr lang="en-US" sz="2400" dirty="0" err="1" smtClean="0">
                <a:latin typeface="Helvetica"/>
                <a:cs typeface="Helvetica"/>
              </a:rPr>
              <a:t>Vårdcentralen</a:t>
            </a:r>
            <a:r>
              <a:rPr lang="en-US" sz="2400" dirty="0" smtClean="0">
                <a:latin typeface="Helvetica"/>
                <a:cs typeface="Helvetica"/>
              </a:rPr>
              <a:t> </a:t>
            </a:r>
            <a:r>
              <a:rPr lang="en-US" sz="2400" dirty="0" err="1" smtClean="0">
                <a:latin typeface="Helvetica"/>
                <a:cs typeface="Helvetica"/>
              </a:rPr>
              <a:t>Gripen</a:t>
            </a:r>
            <a:r>
              <a:rPr lang="en-US" sz="2400" dirty="0" smtClean="0">
                <a:latin typeface="Helvetica"/>
                <a:cs typeface="Helvetica"/>
              </a:rPr>
              <a:t> Karlstad: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12 distriktsläkare 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5 ST-läkare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1 AT-läkare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1 </a:t>
            </a:r>
            <a:r>
              <a:rPr lang="en-US" sz="2000" dirty="0" err="1" smtClean="0">
                <a:latin typeface="Helvetica Light"/>
                <a:cs typeface="Helvetica Light"/>
              </a:rPr>
              <a:t>randande</a:t>
            </a:r>
            <a:r>
              <a:rPr lang="en-US" sz="2000" dirty="0" smtClean="0">
                <a:latin typeface="Helvetica Light"/>
                <a:cs typeface="Helvetica Light"/>
              </a:rPr>
              <a:t> ST-</a:t>
            </a:r>
            <a:r>
              <a:rPr lang="en-US" sz="2000" dirty="0" err="1" smtClean="0">
                <a:latin typeface="Helvetica Light"/>
                <a:cs typeface="Helvetica Light"/>
              </a:rPr>
              <a:t>läkare</a:t>
            </a:r>
            <a:r>
              <a:rPr lang="en-US" sz="2000" dirty="0" smtClean="0">
                <a:latin typeface="Helvetica Light"/>
                <a:cs typeface="Helvetica Light"/>
              </a:rPr>
              <a:t> (</a:t>
            </a:r>
            <a:r>
              <a:rPr lang="en-US" sz="2000" dirty="0" err="1" smtClean="0">
                <a:latin typeface="Helvetica Light"/>
                <a:cs typeface="Helvetica Light"/>
              </a:rPr>
              <a:t>psykiatri</a:t>
            </a:r>
            <a:r>
              <a:rPr lang="en-US" sz="2000" dirty="0" smtClean="0">
                <a:latin typeface="Helvetica Light"/>
                <a:cs typeface="Helvetica Light"/>
              </a:rPr>
              <a:t>)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000" dirty="0" smtClean="0">
                <a:latin typeface="Helvetica"/>
                <a:cs typeface="Helvetica"/>
              </a:rPr>
              <a:t>totalt 19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400" dirty="0" smtClean="0">
              <a:latin typeface="Helvetica Light"/>
              <a:cs typeface="Helvetica Light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 smtClean="0">
                <a:latin typeface="Helvetica Light"/>
                <a:cs typeface="Helvetica Light"/>
              </a:rPr>
              <a:t>10 läkare inkluderade patienter (52%)</a:t>
            </a:r>
            <a:endParaRPr lang="en-US" sz="2400" dirty="0">
              <a:latin typeface="Helvetica Light"/>
              <a:cs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7667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Helvetica Light"/>
                <a:cs typeface="Helvetica Light"/>
              </a:rPr>
              <a:t>Resultat</a:t>
            </a:r>
            <a:endParaRPr lang="en-US" sz="40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916113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6959" y="1433190"/>
            <a:ext cx="1480281" cy="8463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b="1" dirty="0" smtClean="0">
                <a:latin typeface="Helvetica"/>
                <a:cs typeface="Helvetica"/>
              </a:rPr>
              <a:t>Inkluderade</a:t>
            </a:r>
            <a:r>
              <a:rPr lang="en-US" sz="1200" b="1" dirty="0" smtClean="0">
                <a:latin typeface="Helvetica"/>
                <a:cs typeface="Helvetica"/>
              </a:rPr>
              <a:t/>
            </a:r>
            <a:br>
              <a:rPr lang="en-US" sz="1200" b="1" dirty="0" smtClean="0">
                <a:latin typeface="Helvetica"/>
                <a:cs typeface="Helvetica"/>
              </a:rPr>
            </a:br>
            <a:r>
              <a:rPr lang="en-US" sz="1200" b="1" dirty="0" smtClean="0">
                <a:latin typeface="Helvetica"/>
                <a:cs typeface="Helvetica"/>
              </a:rPr>
              <a:t>19 patienter</a:t>
            </a:r>
          </a:p>
          <a:p>
            <a:pPr algn="ctr">
              <a:lnSpc>
                <a:spcPct val="90000"/>
              </a:lnSpc>
            </a:pPr>
            <a:endParaRPr lang="en-US" sz="1000" b="1" dirty="0">
              <a:latin typeface="Helvetica"/>
              <a:cs typeface="Helvetic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1244" y="5398001"/>
            <a:ext cx="1756930" cy="5293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pPr algn="ctr">
              <a:lnSpc>
                <a:spcPct val="120000"/>
              </a:lnSpc>
            </a:pPr>
            <a:r>
              <a:rPr lang="sv-SE" b="0" dirty="0" smtClean="0">
                <a:latin typeface="Helvetica Light"/>
                <a:cs typeface="Helvetica Light"/>
              </a:rPr>
              <a:t>Avslutat behandlingen</a:t>
            </a:r>
          </a:p>
          <a:p>
            <a:pPr algn="ctr">
              <a:lnSpc>
                <a:spcPct val="120000"/>
              </a:lnSpc>
            </a:pPr>
            <a:r>
              <a:rPr lang="sv-SE" dirty="0">
                <a:latin typeface="Helvetica"/>
                <a:cs typeface="Helvetica"/>
              </a:rPr>
              <a:t>7</a:t>
            </a:r>
            <a:r>
              <a:rPr lang="sv-SE" dirty="0" smtClean="0">
                <a:latin typeface="Helvetica"/>
                <a:cs typeface="Helvetica"/>
              </a:rPr>
              <a:t> patienter</a:t>
            </a:r>
            <a:endParaRPr lang="en-US" dirty="0">
              <a:latin typeface="Helvetica"/>
              <a:cs typeface="Helvetica"/>
            </a:endParaRPr>
          </a:p>
        </p:txBody>
      </p:sp>
      <p:cxnSp>
        <p:nvCxnSpPr>
          <p:cNvPr id="7" name="Straight Arrow Connector 6"/>
          <p:cNvCxnSpPr>
            <a:stCxn id="4" idx="2"/>
          </p:cNvCxnSpPr>
          <p:nvPr/>
        </p:nvCxnSpPr>
        <p:spPr>
          <a:xfrm>
            <a:off x="4667100" y="2279576"/>
            <a:ext cx="0" cy="294826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85720" y="2430966"/>
            <a:ext cx="2690256" cy="1452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smtClean="0">
                <a:latin typeface="Helvetica"/>
                <a:cs typeface="Helvetica"/>
              </a:rPr>
              <a:t>Exkluderade</a:t>
            </a:r>
          </a:p>
          <a:p>
            <a:pPr algn="ctr">
              <a:lnSpc>
                <a:spcPct val="120000"/>
              </a:lnSpc>
            </a:pPr>
            <a:r>
              <a:rPr lang="en-US" sz="1200" dirty="0" smtClean="0">
                <a:latin typeface="Helvetica Light"/>
                <a:cs typeface="Helvetica Light"/>
              </a:rPr>
              <a:t>Ingen depression vid inklusion </a:t>
            </a:r>
            <a:r>
              <a:rPr lang="en-US" sz="1200" b="1" dirty="0" smtClean="0">
                <a:latin typeface="Helvetica"/>
                <a:cs typeface="Helvetica"/>
              </a:rPr>
              <a:t>1</a:t>
            </a:r>
          </a:p>
          <a:p>
            <a:pPr algn="ctr">
              <a:lnSpc>
                <a:spcPct val="120000"/>
              </a:lnSpc>
            </a:pPr>
            <a:r>
              <a:rPr lang="en-US" sz="1200" dirty="0" smtClean="0">
                <a:latin typeface="Helvetica Light"/>
                <a:cs typeface="Helvetica Light"/>
              </a:rPr>
              <a:t>Svår depression </a:t>
            </a:r>
            <a:r>
              <a:rPr lang="en-US" sz="1200" b="1" dirty="0" smtClean="0">
                <a:latin typeface="Helvetica"/>
                <a:cs typeface="Helvetica"/>
              </a:rPr>
              <a:t>1 </a:t>
            </a:r>
          </a:p>
          <a:p>
            <a:pPr algn="ctr">
              <a:lnSpc>
                <a:spcPct val="120000"/>
              </a:lnSpc>
            </a:pPr>
            <a:r>
              <a:rPr lang="en-US" sz="1200" dirty="0" smtClean="0">
                <a:latin typeface="Helvetica Light"/>
                <a:cs typeface="Helvetica Light"/>
              </a:rPr>
              <a:t>Pågående missbruk </a:t>
            </a:r>
            <a:r>
              <a:rPr lang="en-US" sz="1200" b="1" dirty="0" smtClean="0">
                <a:latin typeface="Helvetica"/>
                <a:cs typeface="Helvetica"/>
              </a:rPr>
              <a:t>1</a:t>
            </a:r>
          </a:p>
          <a:p>
            <a:pPr algn="ctr">
              <a:lnSpc>
                <a:spcPct val="120000"/>
              </a:lnSpc>
            </a:pPr>
            <a:r>
              <a:rPr lang="en-US" sz="1200" dirty="0" smtClean="0">
                <a:latin typeface="Helvetica Light"/>
                <a:cs typeface="Helvetica Light"/>
              </a:rPr>
              <a:t>Fel diagnos (</a:t>
            </a:r>
            <a:r>
              <a:rPr lang="en-US" sz="1200" dirty="0">
                <a:latin typeface="Helvetica Light"/>
                <a:cs typeface="Helvetica Light"/>
              </a:rPr>
              <a:t>d</a:t>
            </a:r>
            <a:r>
              <a:rPr lang="en-US" sz="1200" dirty="0" smtClean="0">
                <a:latin typeface="Helvetica Light"/>
                <a:cs typeface="Helvetica Light"/>
              </a:rPr>
              <a:t>emens, krisreaktion) </a:t>
            </a:r>
            <a:r>
              <a:rPr lang="en-US" sz="1200" b="1" dirty="0" smtClean="0">
                <a:latin typeface="Helvetica"/>
                <a:cs typeface="Helvetica"/>
              </a:rPr>
              <a:t>2</a:t>
            </a:r>
          </a:p>
          <a:p>
            <a:pPr algn="ctr">
              <a:lnSpc>
                <a:spcPct val="120000"/>
              </a:lnSpc>
            </a:pPr>
            <a:r>
              <a:rPr lang="en-US" sz="1200" b="1" dirty="0">
                <a:latin typeface="Helvetica"/>
                <a:cs typeface="Helvetica"/>
              </a:rPr>
              <a:t>5</a:t>
            </a:r>
            <a:r>
              <a:rPr lang="en-US" sz="1200" b="1" dirty="0" smtClean="0">
                <a:latin typeface="Helvetica"/>
                <a:cs typeface="Helvetica"/>
              </a:rPr>
              <a:t> patienter</a:t>
            </a:r>
            <a:endParaRPr lang="en-US" sz="1000" b="1" dirty="0">
              <a:latin typeface="Helvetica"/>
              <a:cs typeface="Helvetica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983232" y="2935720"/>
            <a:ext cx="669905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54933" y="3061010"/>
            <a:ext cx="1896149" cy="1674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sv-SE" sz="1400" b="1" dirty="0" smtClean="0">
                <a:latin typeface="Helvetica"/>
                <a:cs typeface="Helvetica"/>
              </a:rPr>
              <a:t>Bortfall</a:t>
            </a:r>
            <a:r>
              <a:rPr lang="sv-SE" sz="1200" dirty="0" smtClean="0">
                <a:latin typeface="Helvetica Light"/>
                <a:cs typeface="Helvetica Light"/>
              </a:rPr>
              <a:t/>
            </a:r>
            <a:br>
              <a:rPr lang="sv-SE" sz="1200" dirty="0" smtClean="0">
                <a:latin typeface="Helvetica Light"/>
                <a:cs typeface="Helvetica Light"/>
              </a:rPr>
            </a:br>
            <a:r>
              <a:rPr lang="sv-SE" sz="1200" dirty="0" smtClean="0">
                <a:latin typeface="Helvetica Light"/>
                <a:cs typeface="Helvetica Light"/>
              </a:rPr>
              <a:t>Pat avbryter </a:t>
            </a:r>
            <a:r>
              <a:rPr lang="sv-SE" sz="1200" b="1" dirty="0" smtClean="0">
                <a:latin typeface="Helvetica"/>
                <a:cs typeface="Helvetica"/>
              </a:rPr>
              <a:t>2</a:t>
            </a:r>
          </a:p>
          <a:p>
            <a:pPr algn="ctr">
              <a:lnSpc>
                <a:spcPct val="120000"/>
              </a:lnSpc>
            </a:pPr>
            <a:r>
              <a:rPr lang="sv-SE" sz="1200" dirty="0">
                <a:latin typeface="Helvetica Light"/>
                <a:cs typeface="Helvetica Light"/>
              </a:rPr>
              <a:t>Uteblir/svarar ej </a:t>
            </a:r>
            <a:r>
              <a:rPr lang="sv-SE" sz="1200" b="1" dirty="0" smtClean="0">
                <a:latin typeface="Helvetica"/>
                <a:cs typeface="Helvetica"/>
              </a:rPr>
              <a:t>2</a:t>
            </a:r>
          </a:p>
          <a:p>
            <a:pPr algn="ctr">
              <a:lnSpc>
                <a:spcPct val="120000"/>
              </a:lnSpc>
            </a:pPr>
            <a:r>
              <a:rPr lang="sv-SE" sz="1200" dirty="0" smtClean="0">
                <a:latin typeface="Helvetica Light"/>
                <a:cs typeface="Helvetica Light"/>
              </a:rPr>
              <a:t>Byte vårdgivare, FHV </a:t>
            </a:r>
            <a:r>
              <a:rPr lang="sv-SE" sz="1200" b="1" dirty="0" smtClean="0">
                <a:latin typeface="Helvetica"/>
                <a:cs typeface="Helvetica"/>
              </a:rPr>
              <a:t>1</a:t>
            </a:r>
          </a:p>
          <a:p>
            <a:pPr algn="ctr">
              <a:lnSpc>
                <a:spcPct val="120000"/>
              </a:lnSpc>
            </a:pPr>
            <a:r>
              <a:rPr lang="sv-SE" sz="1200" dirty="0">
                <a:latin typeface="Helvetica Light"/>
                <a:cs typeface="Helvetica Light"/>
              </a:rPr>
              <a:t>Byte </a:t>
            </a:r>
            <a:r>
              <a:rPr lang="sv-SE" sz="1200" dirty="0" smtClean="0">
                <a:latin typeface="Helvetica Light"/>
                <a:cs typeface="Helvetica Light"/>
              </a:rPr>
              <a:t>vårdgivare, psyk </a:t>
            </a:r>
            <a:r>
              <a:rPr lang="sv-SE" sz="1200" b="1" dirty="0" smtClean="0">
                <a:latin typeface="Helvetica"/>
                <a:cs typeface="Helvetica"/>
              </a:rPr>
              <a:t>1</a:t>
            </a:r>
          </a:p>
          <a:p>
            <a:pPr algn="ctr">
              <a:lnSpc>
                <a:spcPct val="120000"/>
              </a:lnSpc>
            </a:pPr>
            <a:r>
              <a:rPr lang="sv-SE" sz="1200" dirty="0" smtClean="0">
                <a:latin typeface="Helvetica Light"/>
                <a:cs typeface="Helvetica Light"/>
              </a:rPr>
              <a:t>Akut somatisk sjukdom </a:t>
            </a:r>
            <a:r>
              <a:rPr lang="sv-SE" sz="1200" b="1" dirty="0" smtClean="0">
                <a:latin typeface="Helvetica"/>
                <a:cs typeface="Helvetica"/>
              </a:rPr>
              <a:t>1</a:t>
            </a:r>
          </a:p>
          <a:p>
            <a:pPr algn="ctr">
              <a:lnSpc>
                <a:spcPct val="120000"/>
              </a:lnSpc>
            </a:pPr>
            <a:r>
              <a:rPr lang="sv-SE" sz="1200" b="1" dirty="0">
                <a:latin typeface="Helvetica"/>
                <a:cs typeface="Helvetica"/>
              </a:rPr>
              <a:t>7</a:t>
            </a:r>
            <a:r>
              <a:rPr lang="sv-SE" sz="1200" b="1" dirty="0" smtClean="0">
                <a:latin typeface="Helvetica"/>
                <a:cs typeface="Helvetica"/>
              </a:rPr>
              <a:t> patienter</a:t>
            </a:r>
            <a:endParaRPr lang="en-US" sz="1000" b="1" dirty="0">
              <a:latin typeface="Helvetica"/>
              <a:cs typeface="Helvetica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653137" y="3891636"/>
            <a:ext cx="669905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948764" y="4877533"/>
            <a:ext cx="124830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1" dirty="0" smtClean="0">
                <a:solidFill>
                  <a:srgbClr val="FF0000"/>
                </a:solidFill>
                <a:latin typeface="Helvetica"/>
                <a:cs typeface="Helvetica"/>
              </a:rPr>
              <a:t>MADRS-S</a:t>
            </a:r>
            <a:endParaRPr lang="en-US" sz="1700" b="1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93165" y="6077213"/>
            <a:ext cx="124830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1" dirty="0" smtClean="0">
                <a:solidFill>
                  <a:srgbClr val="FF0000"/>
                </a:solidFill>
                <a:latin typeface="Helvetica"/>
                <a:cs typeface="Helvetica"/>
              </a:rPr>
              <a:t>MADRS-S</a:t>
            </a:r>
            <a:endParaRPr lang="en-US" sz="1700" b="1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4485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Helvetica Light"/>
                <a:cs typeface="Helvetica Light"/>
              </a:rPr>
              <a:t>Resultat</a:t>
            </a:r>
            <a:endParaRPr lang="en-US" sz="40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8496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55576" y="1628800"/>
            <a:ext cx="7992888" cy="4366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Helvetica Light"/>
                <a:cs typeface="Helvetica Light"/>
              </a:rPr>
              <a:t>De flesta studier använder</a:t>
            </a:r>
            <a:r>
              <a:rPr lang="en-US" sz="2000" b="1" dirty="0" smtClean="0">
                <a:latin typeface="Helvetica"/>
                <a:cs typeface="Helvetica"/>
              </a:rPr>
              <a:t> respons</a:t>
            </a:r>
            <a:r>
              <a:rPr lang="en-US" sz="2000" dirty="0" smtClean="0">
                <a:latin typeface="Helvetica Light"/>
                <a:cs typeface="Helvetica Light"/>
              </a:rPr>
              <a:t> som resultatmått -  </a:t>
            </a:r>
            <a:br>
              <a:rPr lang="en-US" sz="2000" dirty="0" smtClean="0">
                <a:latin typeface="Helvetica Light"/>
                <a:cs typeface="Helvetica Light"/>
              </a:rPr>
            </a:br>
            <a:r>
              <a:rPr lang="en-US" sz="2000" dirty="0" smtClean="0">
                <a:latin typeface="Helvetica Light"/>
                <a:cs typeface="Helvetica Light"/>
              </a:rPr>
              <a:t>oftast 6-8 veckor efter behandlingsstart.</a:t>
            </a:r>
            <a:br>
              <a:rPr lang="en-US" sz="2000" dirty="0" smtClean="0">
                <a:latin typeface="Helvetica Light"/>
                <a:cs typeface="Helvetica Light"/>
              </a:rPr>
            </a:br>
            <a:r>
              <a:rPr lang="en-US" sz="2000" dirty="0" smtClean="0">
                <a:latin typeface="Helvetica Light"/>
                <a:cs typeface="Helvetica Light"/>
              </a:rPr>
              <a:t/>
            </a:r>
            <a:br>
              <a:rPr lang="en-US" sz="2000" dirty="0" smtClean="0">
                <a:latin typeface="Helvetica Light"/>
                <a:cs typeface="Helvetica Light"/>
              </a:rPr>
            </a:br>
            <a:endParaRPr lang="en-US" sz="16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Helvetica Light"/>
                <a:cs typeface="Helvetica Light"/>
              </a:rPr>
              <a:t>Vårt resultat: </a:t>
            </a:r>
            <a:r>
              <a:rPr lang="en-US" sz="2000" b="1" dirty="0" smtClean="0">
                <a:latin typeface="Helvetica"/>
                <a:cs typeface="Helvetica"/>
              </a:rPr>
              <a:t/>
            </a:r>
            <a:br>
              <a:rPr lang="en-US" sz="2000" b="1" dirty="0" smtClean="0">
                <a:latin typeface="Helvetica"/>
                <a:cs typeface="Helvetica"/>
              </a:rPr>
            </a:br>
            <a:r>
              <a:rPr lang="en-US" sz="2000" dirty="0" smtClean="0">
                <a:latin typeface="Helvetica Light"/>
                <a:cs typeface="Helvetica Light"/>
              </a:rPr>
              <a:t>- </a:t>
            </a:r>
            <a:r>
              <a:rPr lang="en-US" sz="2000" b="1" dirty="0" smtClean="0">
                <a:latin typeface="Helvetica"/>
                <a:cs typeface="Helvetica"/>
              </a:rPr>
              <a:t>2 </a:t>
            </a:r>
            <a:r>
              <a:rPr lang="en-US" sz="2000" dirty="0" err="1" smtClean="0">
                <a:latin typeface="Helvetica Light"/>
                <a:cs typeface="Helvetica Light"/>
              </a:rPr>
              <a:t>av</a:t>
            </a:r>
            <a:r>
              <a:rPr lang="en-US" sz="2000" dirty="0" smtClean="0">
                <a:latin typeface="Helvetica Light"/>
                <a:cs typeface="Helvetica Light"/>
              </a:rPr>
              <a:t> </a:t>
            </a:r>
            <a:r>
              <a:rPr lang="en-US" sz="2000" b="1" dirty="0" smtClean="0">
                <a:latin typeface="Helvetica"/>
                <a:cs typeface="Helvetica"/>
              </a:rPr>
              <a:t>7</a:t>
            </a:r>
            <a:r>
              <a:rPr lang="en-US" sz="2000" dirty="0" smtClean="0">
                <a:latin typeface="Helvetica Light"/>
                <a:cs typeface="Helvetica Light"/>
              </a:rPr>
              <a:t> </a:t>
            </a:r>
            <a:r>
              <a:rPr lang="en-US" sz="2000" dirty="0" err="1" smtClean="0">
                <a:latin typeface="Helvetica Light"/>
                <a:cs typeface="Helvetica Light"/>
              </a:rPr>
              <a:t>patienter</a:t>
            </a:r>
            <a:r>
              <a:rPr lang="en-US" sz="2000" dirty="0" smtClean="0">
                <a:latin typeface="Helvetica Light"/>
                <a:cs typeface="Helvetica Light"/>
              </a:rPr>
              <a:t> (29%) uppnådde respons 8 veckor </a:t>
            </a:r>
            <a:br>
              <a:rPr lang="en-US" sz="2000" dirty="0" smtClean="0">
                <a:latin typeface="Helvetica Light"/>
                <a:cs typeface="Helvetica Light"/>
              </a:rPr>
            </a:br>
            <a:r>
              <a:rPr lang="en-US" sz="2000" dirty="0" smtClean="0">
                <a:latin typeface="Helvetica Light"/>
                <a:cs typeface="Helvetica Light"/>
              </a:rPr>
              <a:t>efter behandlingsstart.</a:t>
            </a:r>
            <a:br>
              <a:rPr lang="en-US" sz="2000" dirty="0" smtClean="0">
                <a:latin typeface="Helvetica Light"/>
                <a:cs typeface="Helvetica Light"/>
              </a:rPr>
            </a:br>
            <a:r>
              <a:rPr lang="en-US" sz="2000" dirty="0" smtClean="0">
                <a:latin typeface="Helvetica Light"/>
                <a:cs typeface="Helvetica Light"/>
              </a:rPr>
              <a:t/>
            </a:r>
            <a:br>
              <a:rPr lang="en-US" sz="2000" dirty="0" smtClean="0">
                <a:latin typeface="Helvetica Light"/>
                <a:cs typeface="Helvetica Light"/>
              </a:rPr>
            </a:br>
            <a:endParaRPr lang="en-US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Helvetica Light"/>
                <a:cs typeface="Helvetica Light"/>
              </a:rPr>
              <a:t>Mulrow et al. Am J. Medicine 2000.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Helvetica Light"/>
                <a:cs typeface="Helvetica Light"/>
              </a:rPr>
              <a:t>	- 28 studier, 5940 primärvårdspatienter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Helvetica Light"/>
                <a:cs typeface="Helvetica Light"/>
              </a:rPr>
              <a:t>	- </a:t>
            </a:r>
            <a:r>
              <a:rPr lang="en-US" sz="2000" b="1" dirty="0" smtClean="0">
                <a:latin typeface="Helvetica"/>
                <a:cs typeface="Helvetica"/>
              </a:rPr>
              <a:t>63% </a:t>
            </a:r>
            <a:r>
              <a:rPr lang="en-US" sz="2000" dirty="0" smtClean="0">
                <a:latin typeface="Helvetica Light"/>
                <a:cs typeface="Helvetica Light"/>
              </a:rPr>
              <a:t>av patienterna uppnådde respons efter 6-8 veckor.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4485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Helvetica Light"/>
                <a:cs typeface="Helvetica Light"/>
              </a:rPr>
              <a:t>Resultat</a:t>
            </a:r>
            <a:endParaRPr lang="en-US" sz="40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102625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2660" y="3241523"/>
            <a:ext cx="982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MADRS-S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64215"/>
            <a:ext cx="9266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Helvetica Light"/>
                <a:cs typeface="Helvetica Light"/>
              </a:rPr>
              <a:t>MADRS-S </a:t>
            </a:r>
            <a:r>
              <a:rPr lang="en-US" sz="2400" dirty="0" err="1">
                <a:latin typeface="Helvetica Light"/>
                <a:cs typeface="Helvetica Light"/>
              </a:rPr>
              <a:t>g</a:t>
            </a:r>
            <a:r>
              <a:rPr lang="en-US" sz="2400" dirty="0" err="1" smtClean="0">
                <a:latin typeface="Helvetica Light"/>
                <a:cs typeface="Helvetica Light"/>
              </a:rPr>
              <a:t>enomgången</a:t>
            </a:r>
            <a:r>
              <a:rPr lang="en-US" sz="2400" dirty="0" smtClean="0">
                <a:latin typeface="Helvetica Light"/>
                <a:cs typeface="Helvetica Light"/>
              </a:rPr>
              <a:t> </a:t>
            </a:r>
            <a:r>
              <a:rPr lang="en-US" sz="2400" dirty="0" err="1" smtClean="0">
                <a:latin typeface="Helvetica Light"/>
                <a:cs typeface="Helvetica Light"/>
              </a:rPr>
              <a:t>behandlingsalgoritm</a:t>
            </a:r>
            <a:r>
              <a:rPr lang="en-US" sz="2400" dirty="0" smtClean="0">
                <a:latin typeface="Helvetica Light"/>
                <a:cs typeface="Helvetica Light"/>
              </a:rPr>
              <a:t> </a:t>
            </a:r>
            <a:r>
              <a:rPr lang="en-US" sz="2000" dirty="0" smtClean="0">
                <a:latin typeface="Helvetica Light"/>
                <a:cs typeface="Helvetica Light"/>
              </a:rPr>
              <a:t>(+/- 1 S.D.)</a:t>
            </a:r>
            <a:endParaRPr lang="en-US" sz="2000" dirty="0">
              <a:latin typeface="Helvetica Light"/>
              <a:cs typeface="Helvetica Light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40273" y="1343687"/>
            <a:ext cx="6096001" cy="4259616"/>
            <a:chOff x="1740273" y="1343687"/>
            <a:chExt cx="6096001" cy="4420157"/>
          </a:xfrm>
        </p:grpSpPr>
        <p:sp>
          <p:nvSpPr>
            <p:cNvPr id="6" name="TextBox 5"/>
            <p:cNvSpPr txBox="1"/>
            <p:nvPr/>
          </p:nvSpPr>
          <p:spPr>
            <a:xfrm>
              <a:off x="2583533" y="5456067"/>
              <a:ext cx="18789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Helvetica Light"/>
                  <a:cs typeface="Helvetica Light"/>
                </a:rPr>
                <a:t>Vid behandlingsstart</a:t>
              </a:r>
              <a:endParaRPr lang="en-US" sz="1400" dirty="0">
                <a:latin typeface="Helvetica Light"/>
                <a:cs typeface="Helvetica Ligh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36096" y="5456067"/>
              <a:ext cx="1769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Helvetica Light"/>
                  <a:cs typeface="Helvetica Light"/>
                </a:rPr>
                <a:t>Vid avslut (15-40 v)</a:t>
              </a:r>
              <a:endParaRPr lang="en-US" sz="1400" dirty="0">
                <a:latin typeface="Helvetica Light"/>
                <a:cs typeface="Helvetica Light"/>
              </a:endParaRPr>
            </a:p>
          </p:txBody>
        </p:sp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80015596"/>
                </p:ext>
              </p:extLst>
            </p:nvPr>
          </p:nvGraphicFramePr>
          <p:xfrm>
            <a:off x="1740273" y="1343687"/>
            <a:ext cx="6096001" cy="41123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8" name="Straight Connector 7"/>
            <p:cNvCxnSpPr/>
            <p:nvPr/>
          </p:nvCxnSpPr>
          <p:spPr>
            <a:xfrm>
              <a:off x="3309650" y="3613722"/>
              <a:ext cx="505890" cy="0"/>
            </a:xfrm>
            <a:prstGeom prst="line">
              <a:avLst/>
            </a:prstGeom>
            <a:ln w="317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309650" y="2480676"/>
              <a:ext cx="505890" cy="0"/>
            </a:xfrm>
            <a:prstGeom prst="line">
              <a:avLst/>
            </a:prstGeom>
            <a:ln w="317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035718" y="3694346"/>
              <a:ext cx="505890" cy="0"/>
            </a:xfrm>
            <a:prstGeom prst="line">
              <a:avLst/>
            </a:prstGeom>
            <a:ln w="317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035718" y="4961562"/>
              <a:ext cx="505890" cy="0"/>
            </a:xfrm>
            <a:prstGeom prst="line">
              <a:avLst/>
            </a:prstGeom>
            <a:ln w="317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251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039442"/>
              </p:ext>
            </p:extLst>
          </p:nvPr>
        </p:nvGraphicFramePr>
        <p:xfrm>
          <a:off x="749850" y="1358900"/>
          <a:ext cx="7403550" cy="449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104704" y="3241524"/>
            <a:ext cx="982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MADRS-S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" y="6642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Helvetica Light"/>
                <a:cs typeface="Helvetica Light"/>
              </a:rPr>
              <a:t>MADRS-S förändring över tid – </a:t>
            </a:r>
            <a:r>
              <a:rPr lang="en-US" sz="2400" dirty="0" err="1" smtClean="0">
                <a:latin typeface="Helvetica Light"/>
                <a:cs typeface="Helvetica Light"/>
              </a:rPr>
              <a:t>genomgången</a:t>
            </a:r>
            <a:r>
              <a:rPr lang="en-US" sz="2400" dirty="0" smtClean="0">
                <a:latin typeface="Helvetica Light"/>
                <a:cs typeface="Helvetica Light"/>
              </a:rPr>
              <a:t> </a:t>
            </a:r>
            <a:r>
              <a:rPr lang="en-US" sz="2400" dirty="0" err="1" smtClean="0">
                <a:latin typeface="Helvetica Light"/>
                <a:cs typeface="Helvetica Light"/>
              </a:rPr>
              <a:t>algoritm</a:t>
            </a:r>
            <a:endParaRPr lang="en-US" sz="2400" dirty="0">
              <a:latin typeface="Helvetica Light"/>
              <a:cs typeface="Helvetica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10569" y="5850140"/>
            <a:ext cx="748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Veckor</a:t>
            </a:r>
            <a:endParaRPr lang="en-US" sz="1400" dirty="0">
              <a:latin typeface="Helvetica Light"/>
              <a:cs typeface="Helvetica Ligh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53143" y="4263380"/>
            <a:ext cx="8212667" cy="0"/>
          </a:xfrm>
          <a:prstGeom prst="line">
            <a:avLst/>
          </a:prstGeom>
          <a:ln w="31750">
            <a:solidFill>
              <a:srgbClr val="FF0000">
                <a:alpha val="89000"/>
              </a:srgb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87624" y="2298700"/>
            <a:ext cx="1225376" cy="1447800"/>
          </a:xfrm>
          <a:prstGeom prst="line">
            <a:avLst/>
          </a:prstGeom>
          <a:ln w="57150">
            <a:solidFill>
              <a:srgbClr val="FF0000"/>
            </a:solidFill>
            <a:headEnd type="oval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" y="6487452"/>
            <a:ext cx="9143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Helvetica Light"/>
                <a:cs typeface="Helvetica Light"/>
              </a:rPr>
              <a:t>Fantino B, Moore N. The self-reported Montgomery-Åsberg depression rating scale is a useful evaluative tool in major depressive disorder. 2009.</a:t>
            </a:r>
            <a:endParaRPr lang="en-US" sz="1000" dirty="0">
              <a:latin typeface="Helvetica Light"/>
              <a:cs typeface="Helvetica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4232" y="2937138"/>
            <a:ext cx="4662225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prstClr val="black"/>
                </a:solidFill>
                <a:latin typeface="Helvetica Light"/>
                <a:cs typeface="Helvetica Light"/>
              </a:rPr>
              <a:t>5</a:t>
            </a:r>
            <a:r>
              <a:rPr lang="en-US" sz="2200" dirty="0" smtClean="0">
                <a:solidFill>
                  <a:prstClr val="black"/>
                </a:solidFill>
                <a:latin typeface="Helvetica Light"/>
                <a:cs typeface="Helvetica Light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Helvetica Light"/>
                <a:cs typeface="Helvetica Light"/>
              </a:rPr>
              <a:t>av</a:t>
            </a:r>
            <a:r>
              <a:rPr lang="en-US" sz="2200" dirty="0">
                <a:solidFill>
                  <a:prstClr val="black"/>
                </a:solidFill>
                <a:latin typeface="Helvetica Light"/>
                <a:cs typeface="Helvetica Light"/>
              </a:rPr>
              <a:t> </a:t>
            </a:r>
            <a:r>
              <a:rPr lang="en-US" sz="2200" dirty="0" smtClean="0">
                <a:solidFill>
                  <a:prstClr val="black"/>
                </a:solidFill>
                <a:latin typeface="Helvetica Light"/>
                <a:cs typeface="Helvetica Light"/>
              </a:rPr>
              <a:t>7 </a:t>
            </a:r>
            <a:r>
              <a:rPr lang="en-US" sz="2200" dirty="0">
                <a:solidFill>
                  <a:prstClr val="black"/>
                </a:solidFill>
                <a:latin typeface="Helvetica Light"/>
                <a:cs typeface="Helvetica Light"/>
              </a:rPr>
              <a:t>patienter i remission (≤ 12 p</a:t>
            </a:r>
            <a:r>
              <a:rPr lang="en-US" sz="2200" dirty="0" smtClean="0">
                <a:solidFill>
                  <a:prstClr val="black"/>
                </a:solidFill>
                <a:latin typeface="Helvetica Light"/>
                <a:cs typeface="Helvetica Light"/>
              </a:rPr>
              <a:t>)</a:t>
            </a:r>
            <a:endParaRPr lang="en-US" sz="22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58138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4072728"/>
              </p:ext>
            </p:extLst>
          </p:nvPr>
        </p:nvGraphicFramePr>
        <p:xfrm>
          <a:off x="874587" y="1496909"/>
          <a:ext cx="7275801" cy="4360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0" y="66298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Helvetica Light"/>
                <a:cs typeface="Helvetica Light"/>
              </a:rPr>
              <a:t>MADRS-S förändring över tid – bortfallspatienter</a:t>
            </a:r>
            <a:endParaRPr lang="en-US" sz="2400" dirty="0">
              <a:latin typeface="Helvetica Light"/>
              <a:cs typeface="Helvetica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16028" y="5857527"/>
            <a:ext cx="748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Veckor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104705" y="3241524"/>
            <a:ext cx="982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MADRS-S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4" name="Diamond 3"/>
          <p:cNvSpPr/>
          <p:nvPr/>
        </p:nvSpPr>
        <p:spPr>
          <a:xfrm>
            <a:off x="1250950" y="3562350"/>
            <a:ext cx="107950" cy="107950"/>
          </a:xfrm>
          <a:prstGeom prst="diamond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/>
          <p:cNvSpPr/>
          <p:nvPr/>
        </p:nvSpPr>
        <p:spPr>
          <a:xfrm>
            <a:off x="1250950" y="3054350"/>
            <a:ext cx="107950" cy="107950"/>
          </a:xfrm>
          <a:prstGeom prst="diamond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/>
          <p:cNvSpPr/>
          <p:nvPr/>
        </p:nvSpPr>
        <p:spPr>
          <a:xfrm>
            <a:off x="1250950" y="3200400"/>
            <a:ext cx="107950" cy="107950"/>
          </a:xfrm>
          <a:prstGeom prst="diamond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mond 14"/>
          <p:cNvSpPr/>
          <p:nvPr/>
        </p:nvSpPr>
        <p:spPr>
          <a:xfrm>
            <a:off x="1250950" y="2724150"/>
            <a:ext cx="107950" cy="107950"/>
          </a:xfrm>
          <a:prstGeom prst="diamond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06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4325" y="3184534"/>
            <a:ext cx="982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MADRS-S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1036" y="5497487"/>
            <a:ext cx="2128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Genomgången algoritm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5501427"/>
            <a:ext cx="1649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Helvetica Light"/>
                <a:cs typeface="Helvetica Light"/>
              </a:rPr>
              <a:t>Avbruten algoritm</a:t>
            </a:r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06071" y="617764"/>
            <a:ext cx="6048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Helvetica Light"/>
                <a:cs typeface="Helvetica Light"/>
              </a:rPr>
              <a:t>MADRS-S vid </a:t>
            </a:r>
            <a:r>
              <a:rPr lang="en-US" sz="2400" dirty="0" err="1" smtClean="0">
                <a:latin typeface="Helvetica Light"/>
                <a:cs typeface="Helvetica Light"/>
              </a:rPr>
              <a:t>behandlingsstart</a:t>
            </a:r>
            <a:r>
              <a:rPr lang="en-US" sz="2400" dirty="0">
                <a:latin typeface="Helvetica Light"/>
                <a:cs typeface="Helvetica Light"/>
              </a:rPr>
              <a:t> (+/- 1 S.D.</a:t>
            </a:r>
            <a:r>
              <a:rPr lang="en-US" sz="2400" dirty="0" smtClean="0">
                <a:latin typeface="Helvetica Light"/>
                <a:cs typeface="Helvetica Light"/>
              </a:rPr>
              <a:t>)</a:t>
            </a:r>
            <a:endParaRPr lang="en-US" sz="2400" dirty="0">
              <a:latin typeface="Helvetica Light"/>
              <a:cs typeface="Helvetica Light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541404"/>
              </p:ext>
            </p:extLst>
          </p:nvPr>
        </p:nvGraphicFramePr>
        <p:xfrm>
          <a:off x="1602949" y="938338"/>
          <a:ext cx="6583238" cy="4517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492633"/>
              </p:ext>
            </p:extLst>
          </p:nvPr>
        </p:nvGraphicFramePr>
        <p:xfrm>
          <a:off x="1685773" y="1229502"/>
          <a:ext cx="6357117" cy="406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89492" y="3533098"/>
            <a:ext cx="505890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89492" y="2440364"/>
            <a:ext cx="505890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83328" y="2697863"/>
            <a:ext cx="505890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83328" y="1867157"/>
            <a:ext cx="505890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89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Resultat - </a:t>
            </a:r>
            <a:r>
              <a:rPr lang="en-US" dirty="0" err="1" smtClean="0">
                <a:latin typeface="Helvetica Light"/>
                <a:cs typeface="Helvetica Light"/>
              </a:rPr>
              <a:t>enkäter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936" y="1628800"/>
            <a:ext cx="8378055" cy="4736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Patientenkät</a:t>
            </a:r>
            <a:r>
              <a:rPr lang="sv-SE" dirty="0">
                <a:latin typeface="Helvetica Light"/>
                <a:cs typeface="Helvetica Light"/>
              </a:rPr>
              <a:t> </a:t>
            </a:r>
            <a:r>
              <a:rPr lang="sv-SE" dirty="0" smtClean="0">
                <a:latin typeface="Helvetica Light"/>
                <a:cs typeface="Helvetica Light"/>
              </a:rPr>
              <a:t>(fullföljande, 7 patienter, alla svarat):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	- </a:t>
            </a:r>
            <a:r>
              <a:rPr lang="sv-SE" dirty="0" smtClean="0">
                <a:latin typeface="Helvetica Light"/>
                <a:cs typeface="Helvetica Light"/>
              </a:rPr>
              <a:t>7 av 7 kan </a:t>
            </a:r>
            <a:r>
              <a:rPr lang="sv-SE" dirty="0">
                <a:latin typeface="Helvetica Light"/>
                <a:cs typeface="Helvetica Light"/>
              </a:rPr>
              <a:t>tänka sig uppföljning på samma sätt. </a:t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	- </a:t>
            </a:r>
            <a:r>
              <a:rPr lang="sv-SE" dirty="0" smtClean="0">
                <a:latin typeface="Helvetica Light"/>
                <a:cs typeface="Helvetica Light"/>
              </a:rPr>
              <a:t>7 av 7 anser </a:t>
            </a:r>
            <a:r>
              <a:rPr lang="sv-SE" dirty="0">
                <a:latin typeface="Helvetica Light"/>
                <a:cs typeface="Helvetica Light"/>
              </a:rPr>
              <a:t>att antalet kontakter var rätt.</a:t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	- 6</a:t>
            </a:r>
            <a:r>
              <a:rPr lang="sv-SE" dirty="0" smtClean="0">
                <a:latin typeface="Helvetica Light"/>
                <a:cs typeface="Helvetica Light"/>
              </a:rPr>
              <a:t> av 7 har </a:t>
            </a:r>
            <a:r>
              <a:rPr lang="sv-SE" dirty="0">
                <a:latin typeface="Helvetica Light"/>
                <a:cs typeface="Helvetica Light"/>
              </a:rPr>
              <a:t>fått tillräcklig information om sin sjukdom och behandling</a:t>
            </a:r>
            <a:r>
              <a:rPr lang="sv-SE" dirty="0" smtClean="0">
                <a:latin typeface="Helvetica Light"/>
                <a:cs typeface="Helvetica Light"/>
              </a:rPr>
              <a:t>.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>
                <a:latin typeface="Helvetica"/>
                <a:cs typeface="Helvetica"/>
              </a:rPr>
              <a:t>Läkarenkät </a:t>
            </a:r>
            <a:r>
              <a:rPr lang="sv-SE" dirty="0" smtClean="0">
                <a:latin typeface="Helvetica Light"/>
                <a:cs typeface="Helvetica Light"/>
              </a:rPr>
              <a:t>(8 </a:t>
            </a:r>
            <a:r>
              <a:rPr lang="sv-SE" dirty="0">
                <a:latin typeface="Helvetica Light"/>
                <a:cs typeface="Helvetica Light"/>
              </a:rPr>
              <a:t>svarat varav 7 inkluderat patienter):</a:t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- 7 av </a:t>
            </a:r>
            <a:r>
              <a:rPr lang="sv-SE" dirty="0" smtClean="0">
                <a:latin typeface="Helvetica Light"/>
                <a:cs typeface="Helvetica Light"/>
              </a:rPr>
              <a:t>8 anser </a:t>
            </a:r>
            <a:r>
              <a:rPr lang="sv-SE" dirty="0">
                <a:latin typeface="Helvetica Light"/>
                <a:cs typeface="Helvetica Light"/>
              </a:rPr>
              <a:t>att metoden underlättat vid behandling av </a:t>
            </a:r>
            <a:r>
              <a:rPr lang="sv-SE" dirty="0" smtClean="0">
                <a:latin typeface="Helvetica Light"/>
                <a:cs typeface="Helvetica Light"/>
              </a:rPr>
              <a:t>depression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- 7 av 8 har upplevt arbetssättet medicinskt säkert.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- 6 av </a:t>
            </a:r>
            <a:r>
              <a:rPr lang="sv-SE" dirty="0" smtClean="0">
                <a:latin typeface="Helvetica Light"/>
                <a:cs typeface="Helvetica Light"/>
              </a:rPr>
              <a:t>8 </a:t>
            </a:r>
            <a:r>
              <a:rPr lang="sv-SE" dirty="0">
                <a:latin typeface="Helvetica Light"/>
                <a:cs typeface="Helvetica Light"/>
              </a:rPr>
              <a:t>tycker att vi ska implementera arbetssättet. </a:t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endParaRPr lang="sv-SE" dirty="0" smtClean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</a:pPr>
            <a:endParaRPr lang="sv-SE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14451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Diskussion	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936" y="1628800"/>
            <a:ext cx="8378055" cy="4736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endParaRPr lang="sv-SE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Få </a:t>
            </a:r>
            <a:r>
              <a:rPr lang="sv-SE" b="1" dirty="0" err="1" smtClean="0">
                <a:latin typeface="Helvetica"/>
                <a:cs typeface="Helvetica"/>
              </a:rPr>
              <a:t>inklusioner</a:t>
            </a:r>
            <a:r>
              <a:rPr lang="sv-SE" b="1" dirty="0" smtClean="0">
                <a:latin typeface="Helvetica"/>
                <a:cs typeface="Helvetica"/>
              </a:rPr>
              <a:t>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Projektstart sammanföll med nytt journalsystem.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Införande av nya rutiner tar tid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tröghet i organisationen.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Information otillräcklig (5 av 19 </a:t>
            </a:r>
            <a:r>
              <a:rPr lang="sv-SE" dirty="0" err="1" smtClean="0">
                <a:latin typeface="Helvetica Light"/>
                <a:cs typeface="Helvetica Light"/>
              </a:rPr>
              <a:t>felinkluderade</a:t>
            </a:r>
            <a:r>
              <a:rPr lang="sv-SE" dirty="0" smtClean="0">
                <a:latin typeface="Helvetica Light"/>
                <a:cs typeface="Helvetica Light"/>
              </a:rPr>
              <a:t>).</a:t>
            </a:r>
          </a:p>
          <a:p>
            <a:pPr>
              <a:lnSpc>
                <a:spcPct val="120000"/>
              </a:lnSpc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Utfall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>- </a:t>
            </a:r>
            <a:r>
              <a:rPr lang="sv-SE" dirty="0" smtClean="0">
                <a:latin typeface="Helvetica Light"/>
                <a:cs typeface="Helvetica Light"/>
              </a:rPr>
              <a:t> SBU - </a:t>
            </a:r>
            <a:r>
              <a:rPr lang="sv-SE" dirty="0">
                <a:latin typeface="Helvetica Light"/>
                <a:cs typeface="Helvetica Light"/>
              </a:rPr>
              <a:t>50 procent (20-</a:t>
            </a:r>
            <a:r>
              <a:rPr lang="sv-SE" dirty="0" smtClean="0">
                <a:latin typeface="Helvetica Light"/>
                <a:cs typeface="Helvetica Light"/>
              </a:rPr>
              <a:t>60 procent) </a:t>
            </a:r>
            <a:r>
              <a:rPr lang="sv-SE" dirty="0">
                <a:latin typeface="Helvetica Light"/>
                <a:cs typeface="Helvetica Light"/>
              </a:rPr>
              <a:t>blir besvärsfria inom 1 år</a:t>
            </a:r>
            <a:r>
              <a:rPr lang="sv-SE" dirty="0" smtClean="0">
                <a:latin typeface="Helvetica Light"/>
                <a:cs typeface="Helvetica Light"/>
              </a:rPr>
              <a:t>.</a:t>
            </a:r>
            <a:br>
              <a:rPr lang="sv-SE" dirty="0" smtClean="0">
                <a:latin typeface="Helvetica Light"/>
                <a:cs typeface="Helvetica Light"/>
              </a:rPr>
            </a:b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Bortfallspatienter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Klinisk verklighet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överensstämmer med många öppenvårdsstudier 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Mer uttalad depression – många kontakter betungande?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endParaRPr lang="sv-SE" dirty="0" smtClean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2664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Diskussion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936" y="1367529"/>
            <a:ext cx="8378055" cy="5278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spcAft>
                <a:spcPts val="1200"/>
              </a:spcAft>
              <a:buFont typeface="Arial"/>
              <a:buChar char="•"/>
            </a:pPr>
            <a:r>
              <a:rPr lang="sv-SE" b="1" dirty="0">
                <a:latin typeface="Helvetica"/>
                <a:cs typeface="Helvetica"/>
              </a:rPr>
              <a:t>Följsamhet </a:t>
            </a:r>
            <a:r>
              <a:rPr lang="sv-SE" dirty="0">
                <a:latin typeface="Helvetica Light"/>
                <a:cs typeface="Helvetica Light"/>
              </a:rPr>
              <a:t>(samtliga patientkontakter)</a:t>
            </a:r>
            <a:r>
              <a:rPr lang="en-US" dirty="0">
                <a:latin typeface="Helvetica Light"/>
                <a:cs typeface="Helvetica Light"/>
              </a:rPr>
              <a:t/>
            </a:r>
            <a:br>
              <a:rPr lang="en-US" dirty="0">
                <a:latin typeface="Helvetica Light"/>
                <a:cs typeface="Helvetica Light"/>
              </a:rPr>
            </a:br>
            <a:r>
              <a:rPr lang="en-US" dirty="0">
                <a:latin typeface="Helvetica Light"/>
                <a:cs typeface="Helvetica Light"/>
              </a:rPr>
              <a:t> 	–</a:t>
            </a:r>
            <a:r>
              <a:rPr lang="en-US" dirty="0" smtClean="0">
                <a:latin typeface="Helvetica Light"/>
                <a:cs typeface="Helvetica Light"/>
              </a:rPr>
              <a:t> </a:t>
            </a:r>
            <a:r>
              <a:rPr lang="en-US" dirty="0">
                <a:latin typeface="Helvetica Light"/>
                <a:cs typeface="Helvetica Light"/>
              </a:rPr>
              <a:t>51 </a:t>
            </a:r>
            <a:r>
              <a:rPr lang="en-US" dirty="0" err="1">
                <a:latin typeface="Helvetica Light"/>
                <a:cs typeface="Helvetica Light"/>
              </a:rPr>
              <a:t>procent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utanför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kontaktalgoritmen</a:t>
            </a:r>
            <a:r>
              <a:rPr lang="en-US" dirty="0">
                <a:latin typeface="Helvetica Light"/>
                <a:cs typeface="Helvetica Light"/>
              </a:rPr>
              <a:t> (+/- 1 </a:t>
            </a:r>
            <a:r>
              <a:rPr lang="en-US" dirty="0" err="1">
                <a:latin typeface="Helvetica Light"/>
                <a:cs typeface="Helvetica Light"/>
              </a:rPr>
              <a:t>vecka</a:t>
            </a:r>
            <a:r>
              <a:rPr lang="en-US" dirty="0" smtClean="0">
                <a:latin typeface="Helvetica Light"/>
                <a:cs typeface="Helvetica Light"/>
              </a:rPr>
              <a:t>)</a:t>
            </a:r>
            <a:r>
              <a:rPr lang="en-US" dirty="0">
                <a:latin typeface="Helvetica Light"/>
                <a:cs typeface="Helvetica Light"/>
              </a:rPr>
              <a:t/>
            </a:r>
            <a:br>
              <a:rPr lang="en-US" dirty="0">
                <a:latin typeface="Helvetica Light"/>
                <a:cs typeface="Helvetica Light"/>
              </a:rPr>
            </a:br>
            <a:r>
              <a:rPr lang="en-US" dirty="0" smtClean="0">
                <a:latin typeface="Helvetica Light"/>
                <a:cs typeface="Helvetica Light"/>
              </a:rPr>
              <a:t>	– </a:t>
            </a:r>
            <a:r>
              <a:rPr lang="en-US" dirty="0" err="1" smtClean="0">
                <a:latin typeface="Helvetica Light"/>
                <a:cs typeface="Helvetica Light"/>
              </a:rPr>
              <a:t>verksamhetsrelaterade</a:t>
            </a:r>
            <a:r>
              <a:rPr lang="en-US" dirty="0" smtClean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orsaker</a:t>
            </a:r>
            <a:r>
              <a:rPr lang="en-US" dirty="0">
                <a:latin typeface="Helvetica Light"/>
                <a:cs typeface="Helvetica Light"/>
              </a:rPr>
              <a:t> (</a:t>
            </a:r>
            <a:r>
              <a:rPr lang="en-US" dirty="0" err="1">
                <a:latin typeface="Helvetica Light"/>
                <a:cs typeface="Helvetica Light"/>
              </a:rPr>
              <a:t>planerat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och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oplanerat</a:t>
            </a:r>
            <a:r>
              <a:rPr lang="en-US" dirty="0">
                <a:latin typeface="Helvetica Light"/>
                <a:cs typeface="Helvetica Light"/>
              </a:rPr>
              <a:t>, </a:t>
            </a:r>
            <a:r>
              <a:rPr lang="en-US" dirty="0" smtClean="0">
                <a:latin typeface="Helvetica Light"/>
                <a:cs typeface="Helvetica Light"/>
              </a:rPr>
              <a:t/>
            </a:r>
            <a:br>
              <a:rPr lang="en-US" dirty="0" smtClean="0">
                <a:latin typeface="Helvetica Light"/>
                <a:cs typeface="Helvetica Light"/>
              </a:rPr>
            </a:br>
            <a:r>
              <a:rPr lang="en-US" dirty="0" smtClean="0">
                <a:latin typeface="Helvetica Light"/>
                <a:cs typeface="Helvetica Light"/>
              </a:rPr>
              <a:t>      byte </a:t>
            </a:r>
            <a:r>
              <a:rPr lang="en-US" dirty="0" err="1">
                <a:latin typeface="Helvetica Light"/>
                <a:cs typeface="Helvetica Light"/>
              </a:rPr>
              <a:t>av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 smtClean="0">
                <a:latin typeface="Helvetica Light"/>
                <a:cs typeface="Helvetica Light"/>
              </a:rPr>
              <a:t>kontakttyp</a:t>
            </a:r>
            <a:r>
              <a:rPr lang="en-US" dirty="0">
                <a:latin typeface="Helvetica Light"/>
                <a:cs typeface="Helvetica Light"/>
              </a:rPr>
              <a:t>).</a:t>
            </a:r>
            <a:br>
              <a:rPr lang="en-US" dirty="0">
                <a:latin typeface="Helvetica Light"/>
                <a:cs typeface="Helvetica Light"/>
              </a:rPr>
            </a:br>
            <a:r>
              <a:rPr lang="en-US" dirty="0">
                <a:latin typeface="Helvetica Light"/>
                <a:cs typeface="Helvetica Light"/>
              </a:rPr>
              <a:t> 	–</a:t>
            </a:r>
            <a:r>
              <a:rPr lang="en-US" dirty="0" smtClean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patientrelaterade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orsaker</a:t>
            </a:r>
            <a:r>
              <a:rPr lang="en-US" dirty="0">
                <a:latin typeface="Helvetica Light"/>
                <a:cs typeface="Helvetica Light"/>
              </a:rPr>
              <a:t> (</a:t>
            </a:r>
            <a:r>
              <a:rPr lang="en-US" dirty="0" err="1">
                <a:latin typeface="Helvetica Light"/>
                <a:cs typeface="Helvetica Light"/>
              </a:rPr>
              <a:t>uteblivit</a:t>
            </a:r>
            <a:r>
              <a:rPr lang="en-US" dirty="0">
                <a:latin typeface="Helvetica Light"/>
                <a:cs typeface="Helvetica Light"/>
              </a:rPr>
              <a:t>, </a:t>
            </a:r>
            <a:r>
              <a:rPr lang="en-US" dirty="0" err="1">
                <a:latin typeface="Helvetica Light"/>
                <a:cs typeface="Helvetica Light"/>
              </a:rPr>
              <a:t>ej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svarat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i</a:t>
            </a:r>
            <a:r>
              <a:rPr lang="en-US" dirty="0">
                <a:latin typeface="Helvetica Light"/>
                <a:cs typeface="Helvetica Light"/>
              </a:rPr>
              <a:t> </a:t>
            </a:r>
            <a:r>
              <a:rPr lang="en-US" dirty="0" err="1">
                <a:latin typeface="Helvetica Light"/>
                <a:cs typeface="Helvetica Light"/>
              </a:rPr>
              <a:t>telefon</a:t>
            </a:r>
            <a:r>
              <a:rPr lang="en-US" dirty="0">
                <a:latin typeface="Helvetica Light"/>
                <a:cs typeface="Helvetica Light"/>
              </a:rPr>
              <a:t>, </a:t>
            </a:r>
            <a:r>
              <a:rPr lang="en-US" dirty="0" err="1">
                <a:latin typeface="Helvetica Light"/>
                <a:cs typeface="Helvetica Light"/>
              </a:rPr>
              <a:t>avbokat</a:t>
            </a:r>
            <a:r>
              <a:rPr lang="en-US" dirty="0">
                <a:latin typeface="Helvetica Light"/>
                <a:cs typeface="Helvetica Light"/>
              </a:rPr>
              <a:t>).</a:t>
            </a:r>
            <a:endParaRPr lang="sv-SE" dirty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sv-SE" sz="17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spcAft>
                <a:spcPts val="1200"/>
              </a:spcAft>
              <a:buFont typeface="Arial"/>
              <a:buChar char="•"/>
            </a:pPr>
            <a:r>
              <a:rPr lang="sv-SE" b="1" dirty="0">
                <a:latin typeface="Helvetica"/>
                <a:cs typeface="Helvetica"/>
              </a:rPr>
              <a:t>S</a:t>
            </a:r>
            <a:r>
              <a:rPr lang="sv-SE" b="1" dirty="0" smtClean="0">
                <a:latin typeface="Helvetica"/>
                <a:cs typeface="Helvetica"/>
              </a:rPr>
              <a:t>vårvärderat resultat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– mycket litet patientantal 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stort bortfall 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– </a:t>
            </a:r>
            <a:r>
              <a:rPr lang="sv-SE" dirty="0">
                <a:latin typeface="Helvetica Light"/>
                <a:cs typeface="Helvetica Light"/>
              </a:rPr>
              <a:t>kontrollgrupp saknas</a:t>
            </a:r>
            <a:r>
              <a:rPr lang="sv-SE" sz="1700" dirty="0" smtClean="0">
                <a:latin typeface="Helvetica Light"/>
                <a:cs typeface="Helvetica Light"/>
              </a:rPr>
              <a:t/>
            </a:r>
            <a:br>
              <a:rPr lang="sv-SE" sz="1700" dirty="0" smtClean="0">
                <a:latin typeface="Helvetica Light"/>
                <a:cs typeface="Helvetica Light"/>
              </a:rPr>
            </a:br>
            <a:r>
              <a:rPr lang="en-US" sz="1700" dirty="0" smtClean="0">
                <a:latin typeface="Helvetica Light"/>
                <a:cs typeface="Helvetica Light"/>
              </a:rPr>
              <a:t/>
            </a:r>
            <a:br>
              <a:rPr lang="en-US" sz="1700" dirty="0" smtClean="0">
                <a:latin typeface="Helvetica Light"/>
                <a:cs typeface="Helvetica Light"/>
              </a:rPr>
            </a:br>
            <a:endParaRPr lang="en-US" sz="1700" dirty="0" smtClean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sv-SE" sz="1700" dirty="0" smtClean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032958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bubild.jpg"/>
          <p:cNvPicPr>
            <a:picLocks noChangeAspect="1"/>
          </p:cNvPicPr>
          <p:nvPr/>
        </p:nvPicPr>
        <p:blipFill>
          <a:blip r:embed="rId3">
            <a:alphaModFix amt="4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401" y="4293096"/>
            <a:ext cx="3009087" cy="1728192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Projekt - bakgrund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936" y="1556792"/>
            <a:ext cx="8378055" cy="4748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700" dirty="0">
                <a:latin typeface="Helvetica Light"/>
                <a:cs typeface="Helvetica Light"/>
              </a:rPr>
              <a:t>SBU-rapport: </a:t>
            </a:r>
            <a:br>
              <a:rPr lang="sv-SE" sz="1700" dirty="0">
                <a:latin typeface="Helvetica Light"/>
                <a:cs typeface="Helvetica Light"/>
              </a:rPr>
            </a:br>
            <a:r>
              <a:rPr lang="sv-SE" sz="1700" dirty="0">
                <a:latin typeface="Helvetica Light"/>
                <a:cs typeface="Helvetica Light"/>
              </a:rPr>
              <a:t>Implementeringsstöd för psykiatrisk evidens i primärvård. 2012.</a:t>
            </a:r>
            <a:r>
              <a:rPr lang="sv-SE" sz="1700" baseline="30000" dirty="0">
                <a:latin typeface="Helvetica Light"/>
                <a:cs typeface="Helvetica Light"/>
              </a:rPr>
              <a:t> </a:t>
            </a:r>
            <a:endParaRPr lang="sv-SE" sz="1700" baseline="300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7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700" dirty="0" smtClean="0">
                <a:latin typeface="Helvetica Light"/>
                <a:cs typeface="Helvetica Light"/>
              </a:rPr>
              <a:t>Förstärkt </a:t>
            </a:r>
            <a:r>
              <a:rPr lang="sv-SE" sz="1700" dirty="0">
                <a:latin typeface="Helvetica Light"/>
                <a:cs typeface="Helvetica Light"/>
              </a:rPr>
              <a:t>primärvårdsorganisation med </a:t>
            </a:r>
            <a:r>
              <a:rPr lang="sv-SE" sz="1700" dirty="0" smtClean="0">
                <a:latin typeface="Helvetica Light"/>
                <a:cs typeface="Helvetica Light"/>
              </a:rPr>
              <a:t>en speciellt </a:t>
            </a:r>
            <a:r>
              <a:rPr lang="sv-SE" sz="1700" dirty="0">
                <a:latin typeface="Helvetica Light"/>
                <a:cs typeface="Helvetica Light"/>
              </a:rPr>
              <a:t>tränad </a:t>
            </a:r>
            <a:r>
              <a:rPr lang="sv-SE" sz="1700" dirty="0" smtClean="0">
                <a:latin typeface="Helvetica Light"/>
                <a:cs typeface="Helvetica Light"/>
              </a:rPr>
              <a:t>yrkesperson </a:t>
            </a:r>
            <a:br>
              <a:rPr lang="sv-SE" sz="1700" dirty="0" smtClean="0">
                <a:latin typeface="Helvetica Light"/>
                <a:cs typeface="Helvetica Light"/>
              </a:rPr>
            </a:br>
            <a:r>
              <a:rPr lang="sv-SE" sz="1700" dirty="0" smtClean="0">
                <a:latin typeface="Helvetica Light"/>
                <a:cs typeface="Helvetica Light"/>
              </a:rPr>
              <a:t>- </a:t>
            </a:r>
            <a:r>
              <a:rPr lang="sv-SE" sz="1700" b="1" dirty="0" smtClean="0">
                <a:latin typeface="Helvetica"/>
                <a:cs typeface="Helvetica"/>
              </a:rPr>
              <a:t>care manager </a:t>
            </a:r>
            <a:r>
              <a:rPr lang="sv-SE" sz="1700" dirty="0" smtClean="0">
                <a:latin typeface="Helvetica Light"/>
                <a:cs typeface="Helvetica Light"/>
              </a:rPr>
              <a:t>- som ansvarar </a:t>
            </a:r>
            <a:r>
              <a:rPr lang="sv-SE" sz="1700" dirty="0">
                <a:latin typeface="Helvetica Light"/>
                <a:cs typeface="Helvetica Light"/>
              </a:rPr>
              <a:t>för </a:t>
            </a:r>
            <a:r>
              <a:rPr lang="sv-SE" sz="1700" dirty="0" smtClean="0">
                <a:latin typeface="Helvetica Light"/>
                <a:cs typeface="Helvetica Light"/>
              </a:rPr>
              <a:t>stöd och </a:t>
            </a:r>
            <a:r>
              <a:rPr lang="sv-SE" sz="1700" dirty="0">
                <a:latin typeface="Helvetica Light"/>
                <a:cs typeface="Helvetica Light"/>
              </a:rPr>
              <a:t>kontinuerlig </a:t>
            </a:r>
            <a:r>
              <a:rPr lang="sv-SE" sz="1700" dirty="0" smtClean="0">
                <a:latin typeface="Helvetica Light"/>
                <a:cs typeface="Helvetica Light"/>
              </a:rPr>
              <a:t>kontakt med patienten. 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7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700" dirty="0" smtClean="0">
                <a:latin typeface="Helvetica Light"/>
                <a:cs typeface="Helvetica Light"/>
              </a:rPr>
              <a:t>Kombineras </a:t>
            </a:r>
            <a:r>
              <a:rPr lang="sv-SE" sz="1700" dirty="0">
                <a:latin typeface="Helvetica Light"/>
                <a:cs typeface="Helvetica Light"/>
              </a:rPr>
              <a:t>med </a:t>
            </a:r>
            <a:r>
              <a:rPr lang="sv-SE" sz="1700" dirty="0" smtClean="0">
                <a:latin typeface="Helvetica Light"/>
                <a:cs typeface="Helvetica Light"/>
              </a:rPr>
              <a:t>utbildning av vårdpersonal, återkoppling till behandlande läkare.</a:t>
            </a:r>
            <a:br>
              <a:rPr lang="sv-SE" sz="1700" dirty="0" smtClean="0">
                <a:latin typeface="Helvetica Light"/>
                <a:cs typeface="Helvetica Light"/>
              </a:rPr>
            </a:br>
            <a:endParaRPr lang="sv-SE" sz="1700" dirty="0">
              <a:latin typeface="Helvetica Light"/>
              <a:cs typeface="Helvetica Light"/>
            </a:endParaRPr>
          </a:p>
          <a:p>
            <a:pPr marL="742950" lvl="1" indent="-285750">
              <a:lnSpc>
                <a:spcPct val="120000"/>
              </a:lnSpc>
              <a:buFontTx/>
              <a:buChar char="-"/>
            </a:pPr>
            <a:r>
              <a:rPr lang="sv-SE" sz="1700" dirty="0" smtClean="0">
                <a:latin typeface="Helvetica Light"/>
                <a:cs typeface="Helvetica Light"/>
              </a:rPr>
              <a:t>Mer adekvat förskrivning av antidepressiva läkemedel</a:t>
            </a:r>
          </a:p>
          <a:p>
            <a:pPr marL="742950" lvl="1" indent="-285750">
              <a:lnSpc>
                <a:spcPct val="120000"/>
              </a:lnSpc>
              <a:buFontTx/>
              <a:buChar char="-"/>
            </a:pPr>
            <a:r>
              <a:rPr lang="sv-SE" sz="1700" dirty="0" smtClean="0">
                <a:latin typeface="Helvetica Light"/>
                <a:cs typeface="Helvetica Light"/>
              </a:rPr>
              <a:t>Patienternas symptombörda minskar</a:t>
            </a:r>
          </a:p>
          <a:p>
            <a:pPr marL="742950" lvl="1" indent="-285750">
              <a:lnSpc>
                <a:spcPct val="120000"/>
              </a:lnSpc>
              <a:buFontTx/>
              <a:buChar char="-"/>
            </a:pPr>
            <a:r>
              <a:rPr lang="sv-SE" sz="1700" dirty="0" smtClean="0">
                <a:latin typeface="Helvetica Light"/>
                <a:cs typeface="Helvetica Light"/>
              </a:rPr>
              <a:t>Kostnadseffektivt</a:t>
            </a:r>
          </a:p>
          <a:p>
            <a:pPr marL="742950" lvl="1" indent="-285750">
              <a:lnSpc>
                <a:spcPct val="120000"/>
              </a:lnSpc>
              <a:buFontTx/>
              <a:buChar char="-"/>
            </a:pPr>
            <a:r>
              <a:rPr lang="sv-SE" sz="1700" dirty="0" smtClean="0">
                <a:latin typeface="Helvetica Light"/>
                <a:cs typeface="Helvetica Light"/>
              </a:rPr>
              <a:t>Angeläget utvärdera modellen i svensk primärvård</a:t>
            </a:r>
            <a:endParaRPr lang="sv-SE" sz="17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700" dirty="0">
              <a:latin typeface="Helvetica Light"/>
              <a:cs typeface="Helvetica Light"/>
            </a:endParaRPr>
          </a:p>
          <a:p>
            <a:pPr marL="285750" indent="-285750">
              <a:buFont typeface="Arial"/>
              <a:buChar char="•"/>
            </a:pPr>
            <a:endParaRPr lang="en-US" sz="1700" dirty="0"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209" y="6381328"/>
            <a:ext cx="860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dirty="0" smtClean="0">
                <a:latin typeface="Helvetica Neue Light"/>
                <a:cs typeface="Helvetica Neue Light"/>
              </a:rPr>
              <a:t>SBU</a:t>
            </a:r>
            <a:r>
              <a:rPr lang="sv-SE" sz="900" dirty="0">
                <a:latin typeface="Helvetica Neue Light"/>
                <a:cs typeface="Helvetica Neue Light"/>
              </a:rPr>
              <a:t>. Implementeringsstöd för psykiatrisk evidens i primärvården. En systematisk litteraturöversikt. Stockholm: Statens beredning för medicinsk utvärdering (SBU); 2012. SBU-rapport nr 211. ISBN 978-91-85413-51-5.</a:t>
            </a:r>
            <a:endParaRPr lang="en-US" sz="9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4167362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November 2015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936" y="1367529"/>
            <a:ext cx="8378055" cy="412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endParaRPr lang="sv-SE" dirty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sv-SE" sz="17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spcAft>
                <a:spcPts val="1200"/>
              </a:spcAft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Permanentat arbetssätt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</a:t>
            </a:r>
            <a:r>
              <a:rPr lang="sv-SE" dirty="0" smtClean="0">
                <a:latin typeface="Helvetica Light"/>
                <a:cs typeface="Helvetica Light"/>
              </a:rPr>
              <a:t>– resurs som kompletterar sedvanlig uppföljning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– algoritm följs men mer av individuell anpassning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</a:t>
            </a:r>
            <a:r>
              <a:rPr lang="sv-SE" dirty="0" smtClean="0">
                <a:latin typeface="Helvetica Light"/>
                <a:cs typeface="Helvetica Light"/>
              </a:rPr>
              <a:t>rätt patienter inkluderas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– 15 patienter aktuella just nu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</a:t>
            </a:r>
            <a:r>
              <a:rPr lang="sv-SE" sz="1700" dirty="0" smtClean="0">
                <a:latin typeface="Helvetica Light"/>
                <a:cs typeface="Helvetica Light"/>
              </a:rPr>
              <a:t/>
            </a:r>
            <a:br>
              <a:rPr lang="sv-SE" sz="1700" dirty="0" smtClean="0">
                <a:latin typeface="Helvetica Light"/>
                <a:cs typeface="Helvetica Light"/>
              </a:rPr>
            </a:br>
            <a:r>
              <a:rPr lang="en-US" sz="1700" dirty="0" smtClean="0">
                <a:latin typeface="Helvetica Light"/>
                <a:cs typeface="Helvetica Light"/>
              </a:rPr>
              <a:t/>
            </a:r>
            <a:br>
              <a:rPr lang="en-US" sz="1700" dirty="0" smtClean="0">
                <a:latin typeface="Helvetica Light"/>
                <a:cs typeface="Helvetica Light"/>
              </a:rPr>
            </a:br>
            <a:endParaRPr lang="en-US" sz="1700" dirty="0" smtClean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sv-SE" sz="1700" dirty="0" smtClean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89262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02603" y="1752207"/>
            <a:ext cx="7384197" cy="429433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sz="1400" dirty="0" smtClean="0">
              <a:latin typeface="Helvetica Neue Light"/>
              <a:cs typeface="Helvetica Neue Light"/>
            </a:endParaRPr>
          </a:p>
          <a:p>
            <a:pPr>
              <a:lnSpc>
                <a:spcPct val="120000"/>
              </a:lnSpc>
            </a:pPr>
            <a:endParaRPr lang="en-US" sz="1400" dirty="0" smtClean="0">
              <a:latin typeface="Helvetica Neue Light"/>
              <a:cs typeface="Helvetica Neue Light"/>
            </a:endParaRPr>
          </a:p>
        </p:txBody>
      </p:sp>
      <p:pic>
        <p:nvPicPr>
          <p:cNvPr id="5" name="Picture 4" descr="trä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479" y="1287870"/>
            <a:ext cx="2434090" cy="367804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76605" y="4730334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Tack!</a:t>
            </a:r>
            <a:endParaRPr lang="en-US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595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Metod 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698539"/>
            <a:ext cx="8378055" cy="3924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Projektform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Depressionsbehandling enligt för ändamålet utarbetad algoritm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Inklusion via samtliga läkare på VC Gripen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Utvärdering av behandlingseffekt med MADRS-S 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Mål 30 patienter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2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Start slutet november 2013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</a:t>
            </a:r>
            <a:r>
              <a:rPr lang="sv-SE" dirty="0" err="1" smtClean="0">
                <a:latin typeface="Helvetica Light"/>
                <a:cs typeface="Helvetica Light"/>
              </a:rPr>
              <a:t>inklusion</a:t>
            </a:r>
            <a:r>
              <a:rPr lang="sv-SE" dirty="0" smtClean="0">
                <a:latin typeface="Helvetica Light"/>
                <a:cs typeface="Helvetica Light"/>
              </a:rPr>
              <a:t> t o m</a:t>
            </a:r>
            <a:r>
              <a:rPr lang="sv-SE" dirty="0" smtClean="0">
                <a:latin typeface="Helvetica Light"/>
                <a:cs typeface="Helvetica Light"/>
              </a:rPr>
              <a:t> </a:t>
            </a:r>
            <a:r>
              <a:rPr lang="sv-SE" dirty="0" smtClean="0">
                <a:latin typeface="Helvetica Light"/>
                <a:cs typeface="Helvetica Light"/>
              </a:rPr>
              <a:t>maj 2014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Maria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distriktssköterska 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20% FoU-projekt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Karin </a:t>
            </a: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ST-läkare – ST-projekt</a:t>
            </a:r>
            <a:endParaRPr lang="sv-SE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677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Metod 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441" y="1666946"/>
            <a:ext cx="8378055" cy="4182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2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Inklusionskriterier</a:t>
            </a:r>
            <a:r>
              <a:rPr lang="sv-SE" dirty="0" smtClean="0">
                <a:latin typeface="Helvetica Light"/>
                <a:cs typeface="Helvetica Light"/>
              </a:rPr>
              <a:t> 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mild </a:t>
            </a:r>
            <a:r>
              <a:rPr lang="sv-SE" dirty="0">
                <a:latin typeface="Helvetica Light"/>
                <a:cs typeface="Helvetica Light"/>
              </a:rPr>
              <a:t>till måttlig depression, ny- eller återinsatta </a:t>
            </a:r>
            <a:r>
              <a:rPr lang="sv-SE" dirty="0" smtClean="0">
                <a:latin typeface="Helvetica Light"/>
                <a:cs typeface="Helvetica Light"/>
              </a:rPr>
              <a:t>på 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	antidepressiv behandling </a:t>
            </a:r>
            <a:br>
              <a:rPr lang="sv-SE" dirty="0" smtClean="0">
                <a:latin typeface="Helvetica Light"/>
                <a:cs typeface="Helvetica Light"/>
              </a:rPr>
            </a:br>
            <a:endParaRPr lang="sv-SE" sz="12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Exklusionskriterier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en-US" dirty="0" smtClean="0">
                <a:latin typeface="Helvetica Light"/>
                <a:cs typeface="Helvetica Light"/>
              </a:rPr>
              <a:t>–</a:t>
            </a:r>
            <a:r>
              <a:rPr lang="sv-SE" dirty="0" smtClean="0">
                <a:latin typeface="Helvetica Light"/>
                <a:cs typeface="Helvetica Light"/>
              </a:rPr>
              <a:t> svår depression </a:t>
            </a:r>
            <a:r>
              <a:rPr lang="sv-SE" dirty="0">
                <a:latin typeface="Helvetica Light"/>
                <a:cs typeface="Helvetica Light"/>
              </a:rPr>
              <a:t>(remitteras till psykiatrin</a:t>
            </a:r>
            <a:r>
              <a:rPr lang="sv-SE" dirty="0" smtClean="0">
                <a:latin typeface="Helvetica Light"/>
                <a:cs typeface="Helvetica Light"/>
              </a:rPr>
              <a:t>)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aktuell </a:t>
            </a:r>
            <a:r>
              <a:rPr lang="sv-SE" dirty="0">
                <a:latin typeface="Helvetica Light"/>
                <a:cs typeface="Helvetica Light"/>
              </a:rPr>
              <a:t>kontakt inom </a:t>
            </a:r>
            <a:r>
              <a:rPr lang="sv-SE" dirty="0" smtClean="0">
                <a:latin typeface="Helvetica Light"/>
                <a:cs typeface="Helvetica Light"/>
              </a:rPr>
              <a:t>psykiatrin</a:t>
            </a:r>
            <a:r>
              <a:rPr lang="sv-SE" dirty="0">
                <a:latin typeface="Helvetica Light"/>
                <a:cs typeface="Helvetica Light"/>
              </a:rPr>
              <a:t/>
            </a:r>
            <a:br>
              <a:rPr lang="sv-SE" dirty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känd personlighetsstörning 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demens</a:t>
            </a:r>
            <a:r>
              <a:rPr lang="sv-SE" dirty="0">
                <a:latin typeface="Helvetica Light"/>
                <a:cs typeface="Helvetica Light"/>
              </a:rPr>
              <a:t>/</a:t>
            </a:r>
            <a:r>
              <a:rPr lang="sv-SE" dirty="0" smtClean="0">
                <a:latin typeface="Helvetica Light"/>
                <a:cs typeface="Helvetica Light"/>
              </a:rPr>
              <a:t>minnesnedsättning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– kända missbruksproblem</a:t>
            </a: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23199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>
                <a:latin typeface="Helvetica Light"/>
                <a:cs typeface="Helvetica Light"/>
              </a:rPr>
              <a:t>U</a:t>
            </a:r>
            <a:r>
              <a:rPr lang="en-US" dirty="0" smtClean="0">
                <a:latin typeface="Helvetica Light"/>
                <a:cs typeface="Helvetica Light"/>
              </a:rPr>
              <a:t>tvärderingsmodell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01218" y="1340769"/>
            <a:ext cx="8088624" cy="50405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buNone/>
            </a:pPr>
            <a:endParaRPr lang="sv-SE" sz="2000" dirty="0" smtClean="0">
              <a:latin typeface="Helvetica Light"/>
              <a:cs typeface="Helvetica Light"/>
            </a:endParaRPr>
          </a:p>
          <a:p>
            <a:pPr>
              <a:lnSpc>
                <a:spcPct val="160000"/>
              </a:lnSpc>
            </a:pPr>
            <a:r>
              <a:rPr lang="sv-SE" sz="2000" b="1" dirty="0" smtClean="0">
                <a:latin typeface="Helvetica"/>
                <a:cs typeface="Helvetica"/>
              </a:rPr>
              <a:t>MADRS-S </a:t>
            </a:r>
            <a:r>
              <a:rPr lang="sv-SE" sz="2000" dirty="0" smtClean="0">
                <a:latin typeface="Helvetica Light"/>
                <a:cs typeface="Helvetica Light"/>
              </a:rPr>
              <a:t/>
            </a:r>
            <a:br>
              <a:rPr lang="sv-SE" sz="2000" dirty="0" smtClean="0">
                <a:latin typeface="Helvetica Light"/>
                <a:cs typeface="Helvetica Light"/>
              </a:rPr>
            </a:br>
            <a:r>
              <a:rPr lang="sv-SE" sz="2000" dirty="0" smtClean="0">
                <a:latin typeface="Helvetica Light"/>
                <a:cs typeface="Helvetica Light"/>
              </a:rPr>
              <a:t>- MADRS ofta använd i studier </a:t>
            </a:r>
            <a:r>
              <a:rPr lang="en-US" sz="2000" dirty="0" smtClean="0">
                <a:latin typeface="Helvetica Light"/>
                <a:cs typeface="Helvetica Light"/>
              </a:rPr>
              <a:t>–</a:t>
            </a:r>
            <a:r>
              <a:rPr lang="sv-SE" sz="2000" dirty="0" smtClean="0">
                <a:latin typeface="Helvetica Light"/>
                <a:cs typeface="Helvetica Light"/>
              </a:rPr>
              <a:t> ”golden standard”</a:t>
            </a:r>
            <a:br>
              <a:rPr lang="sv-SE" sz="2000" dirty="0" smtClean="0">
                <a:latin typeface="Helvetica Light"/>
                <a:cs typeface="Helvetica Light"/>
              </a:rPr>
            </a:br>
            <a:r>
              <a:rPr lang="sv-SE" sz="2000" dirty="0" smtClean="0">
                <a:latin typeface="Helvetica Light"/>
                <a:cs typeface="Helvetica Light"/>
              </a:rPr>
              <a:t>- MADRS god överensstämmelse med DSM-IV </a:t>
            </a:r>
            <a:br>
              <a:rPr lang="sv-SE" sz="2000" dirty="0" smtClean="0">
                <a:latin typeface="Helvetica Light"/>
                <a:cs typeface="Helvetica Light"/>
              </a:rPr>
            </a:br>
            <a:r>
              <a:rPr lang="sv-SE" sz="2000" dirty="0" smtClean="0">
                <a:latin typeface="Helvetica Light"/>
                <a:cs typeface="Helvetica Light"/>
              </a:rPr>
              <a:t>- MADRS jmf MADRS-S </a:t>
            </a:r>
            <a:r>
              <a:rPr lang="en-US" sz="2000" dirty="0" smtClean="0">
                <a:latin typeface="Helvetica Light"/>
                <a:cs typeface="Helvetica Light"/>
              </a:rPr>
              <a:t>–</a:t>
            </a:r>
            <a:r>
              <a:rPr lang="sv-SE" sz="2000" dirty="0" smtClean="0">
                <a:latin typeface="Helvetica Light"/>
                <a:cs typeface="Helvetica Light"/>
              </a:rPr>
              <a:t> god korrelation</a:t>
            </a:r>
            <a:br>
              <a:rPr lang="sv-SE" sz="2000" dirty="0" smtClean="0">
                <a:latin typeface="Helvetica Light"/>
                <a:cs typeface="Helvetica Light"/>
              </a:rPr>
            </a:br>
            <a:r>
              <a:rPr lang="sv-SE" sz="2000" dirty="0" smtClean="0">
                <a:latin typeface="Helvetica Light"/>
                <a:cs typeface="Helvetica Light"/>
              </a:rPr>
              <a:t>- MADRS-S välkänd och välanvänd i primärvården</a:t>
            </a:r>
            <a:br>
              <a:rPr lang="sv-SE" sz="2000" dirty="0" smtClean="0">
                <a:latin typeface="Helvetica Light"/>
                <a:cs typeface="Helvetica Light"/>
              </a:rPr>
            </a:br>
            <a:endParaRPr lang="sv-SE" sz="2000" dirty="0">
              <a:latin typeface="Helvetica Light"/>
              <a:cs typeface="Helvetica Light"/>
            </a:endParaRPr>
          </a:p>
          <a:p>
            <a:pPr>
              <a:lnSpc>
                <a:spcPct val="140000"/>
              </a:lnSpc>
            </a:pPr>
            <a:r>
              <a:rPr lang="sv-SE" sz="2000" b="1" dirty="0" smtClean="0">
                <a:latin typeface="Helvetica"/>
                <a:cs typeface="Helvetica"/>
              </a:rPr>
              <a:t>Patientenkät, läkarenkät</a:t>
            </a:r>
            <a:r>
              <a:rPr lang="sv-SE" sz="2000" dirty="0" smtClean="0">
                <a:latin typeface="Helvetica Light"/>
                <a:cs typeface="Helvetica Light"/>
              </a:rPr>
              <a:t/>
            </a:r>
            <a:br>
              <a:rPr lang="sv-SE" sz="2000" dirty="0" smtClean="0">
                <a:latin typeface="Helvetica Light"/>
                <a:cs typeface="Helvetica Light"/>
              </a:rPr>
            </a:br>
            <a:endParaRPr lang="en-US" sz="20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1131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364088" y="3861048"/>
            <a:ext cx="3359124" cy="936104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334109" y="1745436"/>
            <a:ext cx="3416890" cy="1704506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MADRS-S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115" y="1628800"/>
            <a:ext cx="3580869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Sinnestämning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Oroskänslor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Sömn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Matlust</a:t>
            </a:r>
            <a:endParaRPr lang="en-US" sz="2000" dirty="0">
              <a:latin typeface="Helvetica Light"/>
              <a:cs typeface="Helvetica Ligh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Koncentrationsförmåga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Initiativförmåga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Känslomässigt engagemang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Pessimism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>
                <a:latin typeface="Helvetica Light"/>
                <a:cs typeface="Helvetica Light"/>
              </a:rPr>
              <a:t>Livslust</a:t>
            </a:r>
          </a:p>
          <a:p>
            <a:pPr>
              <a:lnSpc>
                <a:spcPct val="120000"/>
              </a:lnSpc>
            </a:pPr>
            <a:endParaRPr lang="en-US" sz="1400" dirty="0" smtClean="0">
              <a:latin typeface="Helvetica Light"/>
              <a:cs typeface="Helvetica Ligh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smtClean="0">
                <a:latin typeface="Helvetica Light"/>
                <a:cs typeface="Helvetica Light"/>
              </a:rPr>
              <a:t>0-6 poäng per fråga = 54 poäng maximalt.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84530" y="1927999"/>
            <a:ext cx="3171728" cy="1666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sv-SE" sz="1200" dirty="0" smtClean="0">
                <a:latin typeface="Helvetica Light"/>
                <a:cs typeface="Helvetica Light"/>
              </a:rPr>
              <a:t>Tolkning av resultat </a:t>
            </a:r>
            <a:br>
              <a:rPr lang="sv-SE" sz="1200" dirty="0" smtClean="0">
                <a:latin typeface="Helvetica Light"/>
                <a:cs typeface="Helvetica Light"/>
              </a:rPr>
            </a:br>
            <a:r>
              <a:rPr lang="sv-SE" sz="1200" dirty="0" smtClean="0">
                <a:latin typeface="Helvetica Light"/>
                <a:cs typeface="Helvetica Light"/>
              </a:rPr>
              <a:t>0-12 - Ingen eller mycket lätt depression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sz="1200" dirty="0" smtClean="0">
                <a:latin typeface="Helvetica Light"/>
                <a:cs typeface="Helvetica Light"/>
              </a:rPr>
              <a:t>13-19 </a:t>
            </a:r>
            <a:r>
              <a:rPr lang="en-US" sz="1200" dirty="0">
                <a:latin typeface="Helvetica Light"/>
                <a:cs typeface="Helvetica Light"/>
              </a:rPr>
              <a:t>-</a:t>
            </a:r>
            <a:r>
              <a:rPr lang="sv-SE" sz="1200" dirty="0" smtClean="0">
                <a:latin typeface="Helvetica Light"/>
                <a:cs typeface="Helvetica Light"/>
              </a:rPr>
              <a:t> Lätt depression</a:t>
            </a:r>
            <a:br>
              <a:rPr lang="sv-SE" sz="1200" dirty="0" smtClean="0">
                <a:latin typeface="Helvetica Light"/>
                <a:cs typeface="Helvetica Light"/>
              </a:rPr>
            </a:br>
            <a:r>
              <a:rPr lang="sv-SE" sz="1200" dirty="0" smtClean="0">
                <a:latin typeface="Helvetica Light"/>
                <a:cs typeface="Helvetica Light"/>
              </a:rPr>
              <a:t>20-34  - Måttlig depression</a:t>
            </a:r>
            <a:br>
              <a:rPr lang="sv-SE" sz="1200" dirty="0" smtClean="0">
                <a:latin typeface="Helvetica Light"/>
                <a:cs typeface="Helvetica Light"/>
              </a:rPr>
            </a:br>
            <a:r>
              <a:rPr lang="sv-SE" sz="1200" dirty="0" smtClean="0">
                <a:latin typeface="Helvetica Light"/>
                <a:cs typeface="Helvetica Light"/>
              </a:rPr>
              <a:t>≥ 35 </a:t>
            </a:r>
            <a:r>
              <a:rPr lang="en-US" sz="1200" dirty="0" smtClean="0">
                <a:latin typeface="Helvetica Light"/>
                <a:cs typeface="Helvetica Light"/>
              </a:rPr>
              <a:t>–</a:t>
            </a:r>
            <a:r>
              <a:rPr lang="sv-SE" sz="1200" dirty="0" smtClean="0">
                <a:latin typeface="Helvetica Light"/>
                <a:cs typeface="Helvetica Light"/>
              </a:rPr>
              <a:t> Svår depression</a:t>
            </a:r>
            <a:br>
              <a:rPr lang="sv-SE" sz="1200" dirty="0" smtClean="0">
                <a:latin typeface="Helvetica Light"/>
                <a:cs typeface="Helvetica Light"/>
              </a:rPr>
            </a:br>
            <a:r>
              <a:rPr lang="sv-SE" sz="1200" dirty="0" smtClean="0">
                <a:latin typeface="Helvetica Light"/>
                <a:cs typeface="Helvetica Light"/>
              </a:rPr>
              <a:t/>
            </a:r>
            <a:br>
              <a:rPr lang="sv-SE" sz="1200" dirty="0" smtClean="0">
                <a:latin typeface="Helvetica Light"/>
                <a:cs typeface="Helvetica Light"/>
              </a:rPr>
            </a:br>
            <a:endParaRPr lang="en-US" sz="1200" dirty="0">
              <a:latin typeface="Helvetica Light"/>
              <a:cs typeface="Helvetica Ligh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47861" y="4046755"/>
            <a:ext cx="2888980" cy="868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1200" dirty="0" smtClean="0">
                <a:latin typeface="Helvetica Light"/>
                <a:cs typeface="Helvetica Light"/>
              </a:rPr>
              <a:t>Respons = 50 % poängreduktion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 smtClean="0">
                <a:latin typeface="Helvetica Light"/>
                <a:cs typeface="Helvetica Light"/>
              </a:rPr>
              <a:t>Remission = ≤ 12 poäng (omdiskuterat)</a:t>
            </a:r>
            <a:endParaRPr lang="en-US" sz="12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262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Helvetica Light"/>
                <a:cs typeface="Helvetica Light"/>
              </a:rPr>
              <a:t>Utbildning</a:t>
            </a:r>
            <a:endParaRPr lang="en-US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936" y="1806607"/>
            <a:ext cx="8378055" cy="3407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b="1" dirty="0" smtClean="0">
                <a:latin typeface="Helvetica"/>
                <a:cs typeface="Helvetica"/>
              </a:rPr>
              <a:t>Kontaktsköterska</a:t>
            </a:r>
            <a:r>
              <a:rPr lang="sv-SE" dirty="0" smtClean="0">
                <a:latin typeface="Helvetica Light"/>
                <a:cs typeface="Helvetica Light"/>
              </a:rPr>
              <a:t> Maria Gewert</a:t>
            </a:r>
            <a:r>
              <a:rPr lang="sv-SE" dirty="0">
                <a:latin typeface="Helvetica Light"/>
                <a:cs typeface="Helvetica Light"/>
              </a:rPr>
              <a:t>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två dagars utbildning öppenvårdspsykiatri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auskulation psykakuten CSK</a:t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- auskultation hos psykiatrisjuksköterska Kils vårdcentral</a:t>
            </a:r>
            <a:br>
              <a:rPr lang="sv-SE" dirty="0" smtClean="0">
                <a:latin typeface="Helvetica Light"/>
                <a:cs typeface="Helvetica Light"/>
              </a:rPr>
            </a:br>
            <a:endParaRPr lang="sv-SE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Internutbildning kring depression samt information om projektet vid </a:t>
            </a:r>
            <a:r>
              <a:rPr lang="sv-SE" dirty="0" smtClean="0">
                <a:latin typeface="Helvetica Light"/>
                <a:cs typeface="Helvetica Light"/>
              </a:rPr>
              <a:t/>
            </a:r>
            <a:br>
              <a:rPr lang="sv-SE" dirty="0" smtClean="0">
                <a:latin typeface="Helvetica Light"/>
                <a:cs typeface="Helvetica Light"/>
              </a:rPr>
            </a:br>
            <a:r>
              <a:rPr lang="sv-SE" dirty="0" smtClean="0">
                <a:latin typeface="Helvetica Light"/>
                <a:cs typeface="Helvetica Light"/>
              </a:rPr>
              <a:t>läkar</a:t>
            </a:r>
            <a:r>
              <a:rPr lang="sv-SE" dirty="0" smtClean="0">
                <a:latin typeface="Helvetica Light"/>
                <a:cs typeface="Helvetica Light"/>
              </a:rPr>
              <a:t>- </a:t>
            </a:r>
            <a:r>
              <a:rPr lang="sv-SE" dirty="0" smtClean="0">
                <a:latin typeface="Helvetica Light"/>
                <a:cs typeface="Helvetica Light"/>
              </a:rPr>
              <a:t>och sköterskemöte</a:t>
            </a:r>
            <a:r>
              <a:rPr lang="sv-SE" dirty="0" smtClean="0">
                <a:latin typeface="Helvetica Light"/>
                <a:cs typeface="Helvetica Light"/>
              </a:rPr>
              <a:t>.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dirty="0" smtClean="0">
                <a:latin typeface="Helvetica Light"/>
                <a:cs typeface="Helvetica Light"/>
              </a:rPr>
              <a:t>Skriftlig information till alla läkare och ssk på VC.</a:t>
            </a:r>
            <a:endParaRPr lang="sv-SE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en-US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79972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570713" y="2190470"/>
            <a:ext cx="6813798" cy="2983766"/>
            <a:chOff x="1421980" y="3867335"/>
            <a:chExt cx="6813798" cy="15484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5964512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510259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056006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601752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147499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693246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238993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784740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421980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876233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330486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418765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8235778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873018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327272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781525" y="3867335"/>
              <a:ext cx="0" cy="154840"/>
            </a:xfrm>
            <a:prstGeom prst="line">
              <a:avLst/>
            </a:prstGeom>
            <a:ln w="50800" cap="flat">
              <a:solidFill>
                <a:schemeClr val="tx2">
                  <a:lumMod val="60000"/>
                  <a:lumOff val="40000"/>
                  <a:alpha val="26000"/>
                </a:schemeClr>
              </a:solidFill>
              <a:round/>
              <a:tailEnd type="none" w="lg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0" y="48886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 smtClean="0">
                <a:latin typeface="Helvetica Light"/>
                <a:cs typeface="Helvetica Light"/>
              </a:rPr>
              <a:t>Algoritm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408649" y="3318331"/>
            <a:ext cx="330344" cy="312828"/>
          </a:xfrm>
          <a:prstGeom prst="rect">
            <a:avLst/>
          </a:prstGeom>
          <a:solidFill>
            <a:srgbClr val="C43439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231" y="5137447"/>
            <a:ext cx="88698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>
                <a:latin typeface="Helvetica Light"/>
                <a:cs typeface="Helvetica Light"/>
              </a:rPr>
              <a:t>       </a:t>
            </a:r>
            <a:r>
              <a:rPr lang="sv-SE" sz="1400" dirty="0">
                <a:latin typeface="Helvetica Light"/>
                <a:cs typeface="Helvetica Light"/>
              </a:rPr>
              <a:t>V</a:t>
            </a:r>
            <a:r>
              <a:rPr lang="sv-SE" sz="1400" dirty="0" smtClean="0">
                <a:latin typeface="Helvetica Light"/>
                <a:cs typeface="Helvetica Light"/>
              </a:rPr>
              <a:t>ecka    	 0	2	4	6	8	10	12	14	16	18	20	22	24	26	28	30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570713" y="4979690"/>
            <a:ext cx="7304238" cy="0"/>
          </a:xfrm>
          <a:prstGeom prst="straightConnector1">
            <a:avLst/>
          </a:prstGeom>
          <a:ln w="63500" cap="flat">
            <a:solidFill>
              <a:schemeClr val="tx2">
                <a:lumMod val="60000"/>
                <a:lumOff val="40000"/>
              </a:schemeClr>
            </a:solidFill>
            <a:round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5520" y="2372385"/>
            <a:ext cx="964519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Telefon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59502" y="2680162"/>
            <a:ext cx="74808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Besök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59502" y="3288730"/>
            <a:ext cx="74808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Besök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04943" y="2064608"/>
            <a:ext cx="111749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Sköterska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5520" y="3006359"/>
            <a:ext cx="72910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Läkare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997678" y="2757354"/>
            <a:ext cx="677234" cy="3128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29693" y="2367334"/>
            <a:ext cx="330344" cy="3128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768301" y="2372385"/>
            <a:ext cx="330344" cy="3128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1627" y="2754321"/>
            <a:ext cx="330344" cy="3128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4047" y="2757354"/>
            <a:ext cx="330344" cy="3128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676807" y="2757354"/>
            <a:ext cx="330344" cy="3128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222554" y="3318331"/>
            <a:ext cx="330344" cy="312828"/>
          </a:xfrm>
          <a:prstGeom prst="rect">
            <a:avLst/>
          </a:prstGeom>
          <a:solidFill>
            <a:srgbClr val="C43439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24471" y="3807434"/>
            <a:ext cx="1102555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MADRS-S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407586" y="3809016"/>
            <a:ext cx="330344" cy="312828"/>
          </a:xfrm>
          <a:prstGeom prst="rect">
            <a:avLst/>
          </a:prstGeom>
          <a:solidFill>
            <a:srgbClr val="FFFC49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2314047" y="3809016"/>
            <a:ext cx="330344" cy="312828"/>
          </a:xfrm>
          <a:prstGeom prst="rect">
            <a:avLst/>
          </a:prstGeom>
          <a:solidFill>
            <a:srgbClr val="FFFC49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3676807" y="3809016"/>
            <a:ext cx="330344" cy="312828"/>
          </a:xfrm>
          <a:prstGeom prst="rect">
            <a:avLst/>
          </a:prstGeom>
          <a:solidFill>
            <a:srgbClr val="FFFC49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6402326" y="3809016"/>
            <a:ext cx="330344" cy="312828"/>
          </a:xfrm>
          <a:prstGeom prst="rect">
            <a:avLst/>
          </a:prstGeom>
          <a:solidFill>
            <a:srgbClr val="FFFC49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259422" y="4476867"/>
            <a:ext cx="1158289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r"/>
            <a:r>
              <a:rPr lang="en-US" b="0" dirty="0" smtClean="0">
                <a:latin typeface="Helvetica Light"/>
                <a:cs typeface="Helvetica Light"/>
              </a:rPr>
              <a:t>Läkemedel</a:t>
            </a:r>
            <a:endParaRPr lang="en-US" b="0" dirty="0">
              <a:latin typeface="Helvetica Light"/>
              <a:cs typeface="Helvetica Light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563007" y="4348170"/>
            <a:ext cx="4998368" cy="610595"/>
          </a:xfrm>
          <a:custGeom>
            <a:avLst/>
            <a:gdLst>
              <a:gd name="connsiteX0" fmla="*/ 0 w 4998368"/>
              <a:gd name="connsiteY0" fmla="*/ 610595 h 610595"/>
              <a:gd name="connsiteX1" fmla="*/ 0 w 4998368"/>
              <a:gd name="connsiteY1" fmla="*/ 423346 h 610595"/>
              <a:gd name="connsiteX2" fmla="*/ 480299 w 4998368"/>
              <a:gd name="connsiteY2" fmla="*/ 423346 h 610595"/>
              <a:gd name="connsiteX3" fmla="*/ 480299 w 4998368"/>
              <a:gd name="connsiteY3" fmla="*/ 219814 h 610595"/>
              <a:gd name="connsiteX4" fmla="*/ 1359491 w 4998368"/>
              <a:gd name="connsiteY4" fmla="*/ 219814 h 610595"/>
              <a:gd name="connsiteX5" fmla="*/ 1359491 w 4998368"/>
              <a:gd name="connsiteY5" fmla="*/ 0 h 610595"/>
              <a:gd name="connsiteX6" fmla="*/ 4998368 w 4998368"/>
              <a:gd name="connsiteY6" fmla="*/ 8141 h 610595"/>
              <a:gd name="connsiteX7" fmla="*/ 4998368 w 4998368"/>
              <a:gd name="connsiteY7" fmla="*/ 586171 h 610595"/>
              <a:gd name="connsiteX8" fmla="*/ 0 w 4998368"/>
              <a:gd name="connsiteY8" fmla="*/ 610595 h 61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98368" h="610595">
                <a:moveTo>
                  <a:pt x="0" y="610595"/>
                </a:moveTo>
                <a:lnTo>
                  <a:pt x="0" y="423346"/>
                </a:lnTo>
                <a:lnTo>
                  <a:pt x="480299" y="423346"/>
                </a:lnTo>
                <a:lnTo>
                  <a:pt x="480299" y="219814"/>
                </a:lnTo>
                <a:lnTo>
                  <a:pt x="1359491" y="219814"/>
                </a:lnTo>
                <a:lnTo>
                  <a:pt x="1359491" y="0"/>
                </a:lnTo>
                <a:lnTo>
                  <a:pt x="4998368" y="8141"/>
                </a:lnTo>
                <a:lnTo>
                  <a:pt x="4998368" y="586171"/>
                </a:lnTo>
                <a:lnTo>
                  <a:pt x="0" y="610595"/>
                </a:lnTo>
                <a:close/>
              </a:path>
            </a:pathLst>
          </a:custGeom>
          <a:solidFill>
            <a:srgbClr val="FAC0F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Freeform 90"/>
          <p:cNvSpPr/>
          <p:nvPr/>
        </p:nvSpPr>
        <p:spPr>
          <a:xfrm>
            <a:off x="1575002" y="4340029"/>
            <a:ext cx="1812724" cy="618736"/>
          </a:xfrm>
          <a:custGeom>
            <a:avLst/>
            <a:gdLst>
              <a:gd name="connsiteX0" fmla="*/ 0 w 4998368"/>
              <a:gd name="connsiteY0" fmla="*/ 610595 h 610595"/>
              <a:gd name="connsiteX1" fmla="*/ 0 w 4998368"/>
              <a:gd name="connsiteY1" fmla="*/ 423346 h 610595"/>
              <a:gd name="connsiteX2" fmla="*/ 480299 w 4998368"/>
              <a:gd name="connsiteY2" fmla="*/ 423346 h 610595"/>
              <a:gd name="connsiteX3" fmla="*/ 480299 w 4998368"/>
              <a:gd name="connsiteY3" fmla="*/ 219814 h 610595"/>
              <a:gd name="connsiteX4" fmla="*/ 1359491 w 4998368"/>
              <a:gd name="connsiteY4" fmla="*/ 219814 h 610595"/>
              <a:gd name="connsiteX5" fmla="*/ 1359491 w 4998368"/>
              <a:gd name="connsiteY5" fmla="*/ 0 h 610595"/>
              <a:gd name="connsiteX6" fmla="*/ 4998368 w 4998368"/>
              <a:gd name="connsiteY6" fmla="*/ 8141 h 610595"/>
              <a:gd name="connsiteX7" fmla="*/ 4998368 w 4998368"/>
              <a:gd name="connsiteY7" fmla="*/ 586171 h 610595"/>
              <a:gd name="connsiteX8" fmla="*/ 0 w 4998368"/>
              <a:gd name="connsiteY8" fmla="*/ 610595 h 610595"/>
              <a:gd name="connsiteX0" fmla="*/ 0 w 4998368"/>
              <a:gd name="connsiteY0" fmla="*/ 618736 h 618736"/>
              <a:gd name="connsiteX1" fmla="*/ 0 w 4998368"/>
              <a:gd name="connsiteY1" fmla="*/ 431487 h 618736"/>
              <a:gd name="connsiteX2" fmla="*/ 480299 w 4998368"/>
              <a:gd name="connsiteY2" fmla="*/ 431487 h 618736"/>
              <a:gd name="connsiteX3" fmla="*/ 480299 w 4998368"/>
              <a:gd name="connsiteY3" fmla="*/ 227955 h 618736"/>
              <a:gd name="connsiteX4" fmla="*/ 1359491 w 4998368"/>
              <a:gd name="connsiteY4" fmla="*/ 227955 h 618736"/>
              <a:gd name="connsiteX5" fmla="*/ 1359491 w 4998368"/>
              <a:gd name="connsiteY5" fmla="*/ 8141 h 618736"/>
              <a:gd name="connsiteX6" fmla="*/ 2211851 w 4998368"/>
              <a:gd name="connsiteY6" fmla="*/ 0 h 618736"/>
              <a:gd name="connsiteX7" fmla="*/ 4998368 w 4998368"/>
              <a:gd name="connsiteY7" fmla="*/ 594312 h 618736"/>
              <a:gd name="connsiteX8" fmla="*/ 0 w 4998368"/>
              <a:gd name="connsiteY8" fmla="*/ 618736 h 618736"/>
              <a:gd name="connsiteX0" fmla="*/ 0 w 2211851"/>
              <a:gd name="connsiteY0" fmla="*/ 618736 h 626877"/>
              <a:gd name="connsiteX1" fmla="*/ 0 w 2211851"/>
              <a:gd name="connsiteY1" fmla="*/ 431487 h 626877"/>
              <a:gd name="connsiteX2" fmla="*/ 480299 w 2211851"/>
              <a:gd name="connsiteY2" fmla="*/ 431487 h 626877"/>
              <a:gd name="connsiteX3" fmla="*/ 480299 w 2211851"/>
              <a:gd name="connsiteY3" fmla="*/ 227955 h 626877"/>
              <a:gd name="connsiteX4" fmla="*/ 1359491 w 2211851"/>
              <a:gd name="connsiteY4" fmla="*/ 227955 h 626877"/>
              <a:gd name="connsiteX5" fmla="*/ 1359491 w 2211851"/>
              <a:gd name="connsiteY5" fmla="*/ 8141 h 626877"/>
              <a:gd name="connsiteX6" fmla="*/ 2211851 w 2211851"/>
              <a:gd name="connsiteY6" fmla="*/ 0 h 626877"/>
              <a:gd name="connsiteX7" fmla="*/ 2203679 w 2211851"/>
              <a:gd name="connsiteY7" fmla="*/ 626877 h 626877"/>
              <a:gd name="connsiteX8" fmla="*/ 0 w 2211851"/>
              <a:gd name="connsiteY8" fmla="*/ 618736 h 626877"/>
              <a:gd name="connsiteX0" fmla="*/ 0 w 2220023"/>
              <a:gd name="connsiteY0" fmla="*/ 618736 h 626877"/>
              <a:gd name="connsiteX1" fmla="*/ 0 w 2220023"/>
              <a:gd name="connsiteY1" fmla="*/ 431487 h 626877"/>
              <a:gd name="connsiteX2" fmla="*/ 480299 w 2220023"/>
              <a:gd name="connsiteY2" fmla="*/ 431487 h 626877"/>
              <a:gd name="connsiteX3" fmla="*/ 480299 w 2220023"/>
              <a:gd name="connsiteY3" fmla="*/ 227955 h 626877"/>
              <a:gd name="connsiteX4" fmla="*/ 1359491 w 2220023"/>
              <a:gd name="connsiteY4" fmla="*/ 227955 h 626877"/>
              <a:gd name="connsiteX5" fmla="*/ 1359491 w 2220023"/>
              <a:gd name="connsiteY5" fmla="*/ 8141 h 626877"/>
              <a:gd name="connsiteX6" fmla="*/ 2211851 w 2220023"/>
              <a:gd name="connsiteY6" fmla="*/ 0 h 626877"/>
              <a:gd name="connsiteX7" fmla="*/ 2220023 w 2220023"/>
              <a:gd name="connsiteY7" fmla="*/ 626877 h 626877"/>
              <a:gd name="connsiteX8" fmla="*/ 0 w 2220023"/>
              <a:gd name="connsiteY8" fmla="*/ 618736 h 626877"/>
              <a:gd name="connsiteX0" fmla="*/ 0 w 2220023"/>
              <a:gd name="connsiteY0" fmla="*/ 618736 h 626877"/>
              <a:gd name="connsiteX1" fmla="*/ 0 w 2220023"/>
              <a:gd name="connsiteY1" fmla="*/ 431487 h 626877"/>
              <a:gd name="connsiteX2" fmla="*/ 480299 w 2220023"/>
              <a:gd name="connsiteY2" fmla="*/ 431487 h 626877"/>
              <a:gd name="connsiteX3" fmla="*/ 480299 w 2220023"/>
              <a:gd name="connsiteY3" fmla="*/ 227955 h 626877"/>
              <a:gd name="connsiteX4" fmla="*/ 1359491 w 2220023"/>
              <a:gd name="connsiteY4" fmla="*/ 227955 h 626877"/>
              <a:gd name="connsiteX5" fmla="*/ 1359491 w 2220023"/>
              <a:gd name="connsiteY5" fmla="*/ 8141 h 626877"/>
              <a:gd name="connsiteX6" fmla="*/ 1819614 w 2220023"/>
              <a:gd name="connsiteY6" fmla="*/ 0 h 626877"/>
              <a:gd name="connsiteX7" fmla="*/ 2220023 w 2220023"/>
              <a:gd name="connsiteY7" fmla="*/ 626877 h 626877"/>
              <a:gd name="connsiteX8" fmla="*/ 0 w 2220023"/>
              <a:gd name="connsiteY8" fmla="*/ 618736 h 626877"/>
              <a:gd name="connsiteX0" fmla="*/ 0 w 1819614"/>
              <a:gd name="connsiteY0" fmla="*/ 618736 h 618736"/>
              <a:gd name="connsiteX1" fmla="*/ 0 w 1819614"/>
              <a:gd name="connsiteY1" fmla="*/ 431487 h 618736"/>
              <a:gd name="connsiteX2" fmla="*/ 480299 w 1819614"/>
              <a:gd name="connsiteY2" fmla="*/ 431487 h 618736"/>
              <a:gd name="connsiteX3" fmla="*/ 480299 w 1819614"/>
              <a:gd name="connsiteY3" fmla="*/ 227955 h 618736"/>
              <a:gd name="connsiteX4" fmla="*/ 1359491 w 1819614"/>
              <a:gd name="connsiteY4" fmla="*/ 227955 h 618736"/>
              <a:gd name="connsiteX5" fmla="*/ 1359491 w 1819614"/>
              <a:gd name="connsiteY5" fmla="*/ 8141 h 618736"/>
              <a:gd name="connsiteX6" fmla="*/ 1819614 w 1819614"/>
              <a:gd name="connsiteY6" fmla="*/ 0 h 618736"/>
              <a:gd name="connsiteX7" fmla="*/ 1811443 w 1819614"/>
              <a:gd name="connsiteY7" fmla="*/ 618736 h 618736"/>
              <a:gd name="connsiteX8" fmla="*/ 0 w 1819614"/>
              <a:gd name="connsiteY8" fmla="*/ 618736 h 618736"/>
              <a:gd name="connsiteX0" fmla="*/ 0 w 1835958"/>
              <a:gd name="connsiteY0" fmla="*/ 618736 h 635018"/>
              <a:gd name="connsiteX1" fmla="*/ 0 w 1835958"/>
              <a:gd name="connsiteY1" fmla="*/ 431487 h 635018"/>
              <a:gd name="connsiteX2" fmla="*/ 480299 w 1835958"/>
              <a:gd name="connsiteY2" fmla="*/ 431487 h 635018"/>
              <a:gd name="connsiteX3" fmla="*/ 480299 w 1835958"/>
              <a:gd name="connsiteY3" fmla="*/ 227955 h 635018"/>
              <a:gd name="connsiteX4" fmla="*/ 1359491 w 1835958"/>
              <a:gd name="connsiteY4" fmla="*/ 227955 h 635018"/>
              <a:gd name="connsiteX5" fmla="*/ 1359491 w 1835958"/>
              <a:gd name="connsiteY5" fmla="*/ 8141 h 635018"/>
              <a:gd name="connsiteX6" fmla="*/ 1819614 w 1835958"/>
              <a:gd name="connsiteY6" fmla="*/ 0 h 635018"/>
              <a:gd name="connsiteX7" fmla="*/ 1835958 w 1835958"/>
              <a:gd name="connsiteY7" fmla="*/ 635018 h 635018"/>
              <a:gd name="connsiteX8" fmla="*/ 0 w 1835958"/>
              <a:gd name="connsiteY8" fmla="*/ 618736 h 635018"/>
              <a:gd name="connsiteX0" fmla="*/ 0 w 1819614"/>
              <a:gd name="connsiteY0" fmla="*/ 618736 h 618736"/>
              <a:gd name="connsiteX1" fmla="*/ 0 w 1819614"/>
              <a:gd name="connsiteY1" fmla="*/ 431487 h 618736"/>
              <a:gd name="connsiteX2" fmla="*/ 480299 w 1819614"/>
              <a:gd name="connsiteY2" fmla="*/ 431487 h 618736"/>
              <a:gd name="connsiteX3" fmla="*/ 480299 w 1819614"/>
              <a:gd name="connsiteY3" fmla="*/ 227955 h 618736"/>
              <a:gd name="connsiteX4" fmla="*/ 1359491 w 1819614"/>
              <a:gd name="connsiteY4" fmla="*/ 227955 h 618736"/>
              <a:gd name="connsiteX5" fmla="*/ 1359491 w 1819614"/>
              <a:gd name="connsiteY5" fmla="*/ 8141 h 618736"/>
              <a:gd name="connsiteX6" fmla="*/ 1819614 w 1819614"/>
              <a:gd name="connsiteY6" fmla="*/ 0 h 618736"/>
              <a:gd name="connsiteX7" fmla="*/ 1811443 w 1819614"/>
              <a:gd name="connsiteY7" fmla="*/ 618735 h 618736"/>
              <a:gd name="connsiteX8" fmla="*/ 0 w 1819614"/>
              <a:gd name="connsiteY8" fmla="*/ 618736 h 618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9614" h="618736">
                <a:moveTo>
                  <a:pt x="0" y="618736"/>
                </a:moveTo>
                <a:lnTo>
                  <a:pt x="0" y="431487"/>
                </a:lnTo>
                <a:lnTo>
                  <a:pt x="480299" y="431487"/>
                </a:lnTo>
                <a:lnTo>
                  <a:pt x="480299" y="227955"/>
                </a:lnTo>
                <a:lnTo>
                  <a:pt x="1359491" y="227955"/>
                </a:lnTo>
                <a:lnTo>
                  <a:pt x="1359491" y="8141"/>
                </a:lnTo>
                <a:lnTo>
                  <a:pt x="1819614" y="0"/>
                </a:lnTo>
                <a:lnTo>
                  <a:pt x="1811443" y="618735"/>
                </a:lnTo>
                <a:lnTo>
                  <a:pt x="0" y="618736"/>
                </a:lnTo>
                <a:close/>
              </a:path>
            </a:pathLst>
          </a:custGeom>
          <a:solidFill>
            <a:srgbClr val="FAC0F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Freeform 93"/>
          <p:cNvSpPr/>
          <p:nvPr/>
        </p:nvSpPr>
        <p:spPr>
          <a:xfrm>
            <a:off x="3387726" y="4348170"/>
            <a:ext cx="4998368" cy="610595"/>
          </a:xfrm>
          <a:custGeom>
            <a:avLst/>
            <a:gdLst>
              <a:gd name="connsiteX0" fmla="*/ 0 w 4998368"/>
              <a:gd name="connsiteY0" fmla="*/ 610595 h 610595"/>
              <a:gd name="connsiteX1" fmla="*/ 0 w 4998368"/>
              <a:gd name="connsiteY1" fmla="*/ 423346 h 610595"/>
              <a:gd name="connsiteX2" fmla="*/ 480299 w 4998368"/>
              <a:gd name="connsiteY2" fmla="*/ 423346 h 610595"/>
              <a:gd name="connsiteX3" fmla="*/ 480299 w 4998368"/>
              <a:gd name="connsiteY3" fmla="*/ 219814 h 610595"/>
              <a:gd name="connsiteX4" fmla="*/ 1359491 w 4998368"/>
              <a:gd name="connsiteY4" fmla="*/ 219814 h 610595"/>
              <a:gd name="connsiteX5" fmla="*/ 1359491 w 4998368"/>
              <a:gd name="connsiteY5" fmla="*/ 0 h 610595"/>
              <a:gd name="connsiteX6" fmla="*/ 4998368 w 4998368"/>
              <a:gd name="connsiteY6" fmla="*/ 8141 h 610595"/>
              <a:gd name="connsiteX7" fmla="*/ 4998368 w 4998368"/>
              <a:gd name="connsiteY7" fmla="*/ 586171 h 610595"/>
              <a:gd name="connsiteX8" fmla="*/ 0 w 4998368"/>
              <a:gd name="connsiteY8" fmla="*/ 610595 h 61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98368" h="610595">
                <a:moveTo>
                  <a:pt x="0" y="610595"/>
                </a:moveTo>
                <a:lnTo>
                  <a:pt x="0" y="423346"/>
                </a:lnTo>
                <a:lnTo>
                  <a:pt x="480299" y="423346"/>
                </a:lnTo>
                <a:lnTo>
                  <a:pt x="480299" y="219814"/>
                </a:lnTo>
                <a:lnTo>
                  <a:pt x="1359491" y="219814"/>
                </a:lnTo>
                <a:lnTo>
                  <a:pt x="1359491" y="0"/>
                </a:lnTo>
                <a:lnTo>
                  <a:pt x="4998368" y="8141"/>
                </a:lnTo>
                <a:lnTo>
                  <a:pt x="4998368" y="586171"/>
                </a:lnTo>
                <a:lnTo>
                  <a:pt x="0" y="610595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222554" y="2372385"/>
            <a:ext cx="5325084" cy="1754510"/>
            <a:chOff x="2806876" y="4291574"/>
            <a:chExt cx="5325084" cy="1754510"/>
          </a:xfrm>
        </p:grpSpPr>
        <p:sp>
          <p:nvSpPr>
            <p:cNvPr id="95" name="Rectangle 94"/>
            <p:cNvSpPr/>
            <p:nvPr/>
          </p:nvSpPr>
          <p:spPr>
            <a:xfrm>
              <a:off x="2807939" y="5242571"/>
              <a:ext cx="330344" cy="312828"/>
            </a:xfrm>
            <a:prstGeom prst="rect">
              <a:avLst/>
            </a:prstGeom>
            <a:solidFill>
              <a:srgbClr val="C43439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7396968" y="4681594"/>
              <a:ext cx="677234" cy="3128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028983" y="4291574"/>
              <a:ext cx="330344" cy="31282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4167591" y="4296625"/>
              <a:ext cx="330344" cy="31282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240917" y="4678561"/>
              <a:ext cx="330344" cy="3128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713337" y="4681594"/>
              <a:ext cx="330344" cy="3128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076097" y="4681594"/>
              <a:ext cx="330344" cy="3128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1844" y="5242571"/>
              <a:ext cx="330344" cy="312828"/>
            </a:xfrm>
            <a:prstGeom prst="rect">
              <a:avLst/>
            </a:prstGeom>
            <a:solidFill>
              <a:srgbClr val="C43439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806876" y="5733256"/>
              <a:ext cx="330344" cy="312828"/>
            </a:xfrm>
            <a:prstGeom prst="rect">
              <a:avLst/>
            </a:prstGeom>
            <a:solidFill>
              <a:srgbClr val="FFFC49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713337" y="5733256"/>
              <a:ext cx="330344" cy="312828"/>
            </a:xfrm>
            <a:prstGeom prst="rect">
              <a:avLst/>
            </a:prstGeom>
            <a:solidFill>
              <a:srgbClr val="FFFC49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076097" y="5733256"/>
              <a:ext cx="330344" cy="312828"/>
            </a:xfrm>
            <a:prstGeom prst="rect">
              <a:avLst/>
            </a:prstGeom>
            <a:solidFill>
              <a:srgbClr val="FFFC49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801616" y="5733256"/>
              <a:ext cx="330344" cy="312828"/>
            </a:xfrm>
            <a:prstGeom prst="rect">
              <a:avLst/>
            </a:prstGeom>
            <a:solidFill>
              <a:srgbClr val="FFFC49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4827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88" grpId="0" animBg="1"/>
      <p:bldP spid="88" grpId="1" animBg="1"/>
      <p:bldP spid="48" grpId="0" animBg="1"/>
      <p:bldP spid="49" grpId="0" animBg="1"/>
      <p:bldP spid="51" grpId="0" animBg="1"/>
      <p:bldP spid="65" grpId="0" animBg="1"/>
      <p:bldP spid="66" grpId="0" animBg="1"/>
      <p:bldP spid="66" grpId="1" animBg="1"/>
      <p:bldP spid="70" grpId="0" animBg="1"/>
      <p:bldP spid="73" grpId="0" animBg="1"/>
      <p:bldP spid="74" grpId="0" animBg="1"/>
      <p:bldP spid="75" grpId="0" animBg="1"/>
      <p:bldP spid="75" grpId="1" animBg="1"/>
      <p:bldP spid="76" grpId="0" animBg="1"/>
      <p:bldP spid="76" grpId="1" animBg="1"/>
      <p:bldP spid="11" grpId="0" animBg="1"/>
      <p:bldP spid="11" grpId="1" animBg="1"/>
      <p:bldP spid="91" grpId="0" animBg="1"/>
      <p:bldP spid="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Helvetica Light"/>
                <a:cs typeface="Helvetica Light"/>
              </a:rPr>
              <a:t>Kontaktsköterskans roll </a:t>
            </a:r>
            <a:endParaRPr lang="en-US" sz="3600" dirty="0"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" y="1346296"/>
            <a:ext cx="7427168" cy="4220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 smtClean="0">
                <a:latin typeface="Helvetica Light"/>
                <a:cs typeface="Helvetica Light"/>
              </a:rPr>
              <a:t>Information om sjukdomen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 smtClean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 smtClean="0">
                <a:latin typeface="Helvetica Light"/>
                <a:cs typeface="Helvetica Light"/>
              </a:rPr>
              <a:t>Uppföljning och utvärdering </a:t>
            </a:r>
            <a:r>
              <a:rPr lang="sv-SE" sz="1600" dirty="0">
                <a:latin typeface="Helvetica Light"/>
                <a:cs typeface="Helvetica Light"/>
              </a:rPr>
              <a:t>av </a:t>
            </a:r>
            <a:r>
              <a:rPr lang="sv-SE" sz="1600" dirty="0" smtClean="0">
                <a:latin typeface="Helvetica Light"/>
                <a:cs typeface="Helvetica Light"/>
              </a:rPr>
              <a:t>måendet, basala behov så som sömn, aptit. (MADRS</a:t>
            </a:r>
            <a:r>
              <a:rPr lang="sv-SE" sz="1600" dirty="0">
                <a:latin typeface="Helvetica Light"/>
                <a:cs typeface="Helvetica Light"/>
              </a:rPr>
              <a:t>-S </a:t>
            </a:r>
            <a:r>
              <a:rPr lang="sv-SE" sz="1600" dirty="0" smtClean="0">
                <a:latin typeface="Helvetica Light"/>
                <a:cs typeface="Helvetica Light"/>
              </a:rPr>
              <a:t>vid </a:t>
            </a:r>
            <a:r>
              <a:rPr lang="sv-SE" sz="1600" dirty="0">
                <a:latin typeface="Helvetica Light"/>
                <a:cs typeface="Helvetica Light"/>
              </a:rPr>
              <a:t>förutbestämda tidpunkter samt vid behov</a:t>
            </a:r>
            <a:r>
              <a:rPr lang="sv-SE" sz="1600" dirty="0" smtClean="0">
                <a:latin typeface="Helvetica Light"/>
                <a:cs typeface="Helvetica Light"/>
              </a:rPr>
              <a:t>)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>
                <a:latin typeface="Helvetica Light"/>
                <a:cs typeface="Helvetica Light"/>
              </a:rPr>
              <a:t>Beteendeaktivering - fysisk aktivitet, sociala </a:t>
            </a:r>
            <a:r>
              <a:rPr lang="sv-SE" sz="1600" dirty="0" smtClean="0">
                <a:latin typeface="Helvetica Light"/>
                <a:cs typeface="Helvetica Light"/>
              </a:rPr>
              <a:t>aktiviteter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 smtClean="0">
                <a:latin typeface="Helvetica Light"/>
                <a:cs typeface="Helvetica Light"/>
              </a:rPr>
              <a:t>Inventera socialt nätverk, familjesituation </a:t>
            </a:r>
            <a:r>
              <a:rPr lang="en-US" sz="1600" dirty="0">
                <a:latin typeface="Helvetica Light"/>
                <a:cs typeface="Helvetica Light"/>
              </a:rPr>
              <a:t>(</a:t>
            </a:r>
            <a:r>
              <a:rPr lang="sv-SE" sz="1600" dirty="0" smtClean="0">
                <a:latin typeface="Helvetica Light"/>
                <a:cs typeface="Helvetica Light"/>
              </a:rPr>
              <a:t>minderåriga barn)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 smtClean="0">
                <a:latin typeface="Helvetica Light"/>
                <a:cs typeface="Helvetica Light"/>
              </a:rPr>
              <a:t>Läkemedelsjustering</a:t>
            </a:r>
            <a:endParaRPr lang="sv-SE" sz="1600" dirty="0">
              <a:latin typeface="Helvetica Light"/>
              <a:cs typeface="Helvetica Light"/>
            </a:endParaRPr>
          </a:p>
          <a:p>
            <a:pPr>
              <a:lnSpc>
                <a:spcPct val="120000"/>
              </a:lnSpc>
            </a:pPr>
            <a:endParaRPr lang="sv-SE" sz="1600" dirty="0">
              <a:latin typeface="Helvetica Light"/>
              <a:cs typeface="Helvetica Light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sv-SE" sz="1600" dirty="0" smtClean="0">
                <a:latin typeface="Helvetica Light"/>
                <a:cs typeface="Helvetica Light"/>
              </a:rPr>
              <a:t>Återkoppling läkare, planera uppföljning, tidsbokning, röstbrevlåda.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sv-SE" sz="16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81380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6906</TotalTime>
  <Words>720</Words>
  <Application>Microsoft Macintosh PowerPoint</Application>
  <PresentationFormat>On-screen Show (4:3)</PresentationFormat>
  <Paragraphs>182</Paragraphs>
  <Slides>21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Projekt - bakgrund</vt:lpstr>
      <vt:lpstr>Metod </vt:lpstr>
      <vt:lpstr>Metod </vt:lpstr>
      <vt:lpstr>Utvärderingsmodell</vt:lpstr>
      <vt:lpstr>MADRS-S</vt:lpstr>
      <vt:lpstr>Utbildning</vt:lpstr>
      <vt:lpstr>PowerPoint Presentation</vt:lpstr>
      <vt:lpstr>Kontaktsköterskans roll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Resultat - enkäter</vt:lpstr>
      <vt:lpstr>Diskussion </vt:lpstr>
      <vt:lpstr>Diskussion</vt:lpstr>
      <vt:lpstr>November 2015</vt:lpstr>
      <vt:lpstr>Tack!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Jakob Skov</dc:creator>
  <cp:lastModifiedBy>Jakob Skov</cp:lastModifiedBy>
  <cp:revision>309</cp:revision>
  <dcterms:created xsi:type="dcterms:W3CDTF">2014-09-18T10:08:47Z</dcterms:created>
  <dcterms:modified xsi:type="dcterms:W3CDTF">2015-11-15T16:01:42Z</dcterms:modified>
</cp:coreProperties>
</file>