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8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256" r:id="rId18"/>
    <p:sldId id="299" r:id="rId19"/>
    <p:sldId id="342" r:id="rId20"/>
    <p:sldId id="341" r:id="rId21"/>
    <p:sldId id="353" r:id="rId22"/>
    <p:sldId id="295" r:id="rId23"/>
    <p:sldId id="352" r:id="rId24"/>
    <p:sldId id="355" r:id="rId25"/>
    <p:sldId id="357" r:id="rId26"/>
    <p:sldId id="356" r:id="rId27"/>
    <p:sldId id="317" r:id="rId28"/>
    <p:sldId id="343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6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ymaun1:Desktop:npr%20pilot%20diabet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ymaun1:Desktop:npr%20pilot%20diabete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ymaun1:Documents:NPR2:tonsillit%20AB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Blatt1!$J$4</c:f>
              <c:strCache>
                <c:ptCount val="1"/>
                <c:pt idx="0">
                  <c:v> 0-29 åå</c:v>
                </c:pt>
              </c:strCache>
            </c:strRef>
          </c:tx>
          <c:invertIfNegative val="0"/>
          <c:cat>
            <c:strRef>
              <c:f>Blatt1!$K$3:$N$3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Blatt1!$K$4:$N$4</c:f>
              <c:numCache>
                <c:formatCode>0.00</c:formatCode>
                <c:ptCount val="4"/>
                <c:pt idx="0">
                  <c:v>0.98039215686274273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Blatt1!$J$5</c:f>
              <c:strCache>
                <c:ptCount val="1"/>
                <c:pt idx="0">
                  <c:v>30-59 åå</c:v>
                </c:pt>
              </c:strCache>
            </c:strRef>
          </c:tx>
          <c:invertIfNegative val="0"/>
          <c:cat>
            <c:strRef>
              <c:f>Blatt1!$K$3:$N$3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Blatt1!$K$5:$N$5</c:f>
              <c:numCache>
                <c:formatCode>0.00</c:formatCode>
                <c:ptCount val="4"/>
                <c:pt idx="0">
                  <c:v>8.8235294117647065</c:v>
                </c:pt>
                <c:pt idx="1">
                  <c:v>1.9607843137254899</c:v>
                </c:pt>
                <c:pt idx="2">
                  <c:v>1.9607843137254899</c:v>
                </c:pt>
                <c:pt idx="3">
                  <c:v>3.9215686274509798</c:v>
                </c:pt>
              </c:numCache>
            </c:numRef>
          </c:val>
        </c:ser>
        <c:ser>
          <c:idx val="2"/>
          <c:order val="2"/>
          <c:tx>
            <c:strRef>
              <c:f>Blatt1!$J$6</c:f>
              <c:strCache>
                <c:ptCount val="1"/>
                <c:pt idx="0">
                  <c:v>60-69 åå</c:v>
                </c:pt>
              </c:strCache>
            </c:strRef>
          </c:tx>
          <c:invertIfNegative val="0"/>
          <c:cat>
            <c:strRef>
              <c:f>Blatt1!$K$3:$N$3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Blatt1!$K$6:$N$6</c:f>
              <c:numCache>
                <c:formatCode>0.00</c:formatCode>
                <c:ptCount val="4"/>
                <c:pt idx="0">
                  <c:v>12.7450980392157</c:v>
                </c:pt>
                <c:pt idx="1">
                  <c:v>8.8235294117647065</c:v>
                </c:pt>
                <c:pt idx="2">
                  <c:v>5.8823529411764666</c:v>
                </c:pt>
                <c:pt idx="3">
                  <c:v>6.8627450980392046</c:v>
                </c:pt>
              </c:numCache>
            </c:numRef>
          </c:val>
        </c:ser>
        <c:ser>
          <c:idx val="3"/>
          <c:order val="3"/>
          <c:tx>
            <c:strRef>
              <c:f>Blatt1!$J$7</c:f>
              <c:strCache>
                <c:ptCount val="1"/>
                <c:pt idx="0">
                  <c:v>70-79 åå</c:v>
                </c:pt>
              </c:strCache>
            </c:strRef>
          </c:tx>
          <c:invertIfNegative val="0"/>
          <c:cat>
            <c:strRef>
              <c:f>Blatt1!$K$3:$N$3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Blatt1!$K$7:$N$7</c:f>
              <c:numCache>
                <c:formatCode>0.00</c:formatCode>
                <c:ptCount val="4"/>
                <c:pt idx="0">
                  <c:v>17.647058823529431</c:v>
                </c:pt>
                <c:pt idx="1">
                  <c:v>5.8823529411764666</c:v>
                </c:pt>
                <c:pt idx="2">
                  <c:v>5.8823529411764666</c:v>
                </c:pt>
                <c:pt idx="3">
                  <c:v>2.9411764705882337</c:v>
                </c:pt>
              </c:numCache>
            </c:numRef>
          </c:val>
        </c:ser>
        <c:ser>
          <c:idx val="4"/>
          <c:order val="4"/>
          <c:tx>
            <c:strRef>
              <c:f>Blatt1!$J$8</c:f>
              <c:strCache>
                <c:ptCount val="1"/>
                <c:pt idx="0">
                  <c:v> &gt; 79 åå</c:v>
                </c:pt>
              </c:strCache>
            </c:strRef>
          </c:tx>
          <c:invertIfNegative val="0"/>
          <c:cat>
            <c:strRef>
              <c:f>Blatt1!$K$3:$N$3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Blatt1!$K$8:$N$8</c:f>
              <c:numCache>
                <c:formatCode>0.00</c:formatCode>
                <c:ptCount val="4"/>
                <c:pt idx="0">
                  <c:v>6.8627450980392046</c:v>
                </c:pt>
                <c:pt idx="1">
                  <c:v>2.9411764705882337</c:v>
                </c:pt>
                <c:pt idx="2">
                  <c:v>3.9215686274509798</c:v>
                </c:pt>
                <c:pt idx="3">
                  <c:v>1.9607843137254899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150352"/>
        <c:axId val="316151920"/>
        <c:axId val="318118528"/>
      </c:bar3DChart>
      <c:catAx>
        <c:axId val="31615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151920"/>
        <c:crosses val="autoZero"/>
        <c:auto val="1"/>
        <c:lblAlgn val="ctr"/>
        <c:lblOffset val="100"/>
        <c:noMultiLvlLbl val="0"/>
      </c:catAx>
      <c:valAx>
        <c:axId val="3161519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16150352"/>
        <c:crosses val="autoZero"/>
        <c:crossBetween val="between"/>
      </c:valAx>
      <c:serAx>
        <c:axId val="31811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161519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Blatt1!$J$22</c:f>
              <c:strCache>
                <c:ptCount val="1"/>
                <c:pt idx="0">
                  <c:v> 0-29 åå</c:v>
                </c:pt>
              </c:strCache>
            </c:strRef>
          </c:tx>
          <c:invertIfNegative val="0"/>
          <c:cat>
            <c:strRef>
              <c:f>Blatt1!$K$21:$N$21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Blatt1!$K$22:$N$22</c:f>
              <c:numCache>
                <c:formatCode>0.00</c:formatCode>
                <c:ptCount val="4"/>
                <c:pt idx="0">
                  <c:v>0</c:v>
                </c:pt>
                <c:pt idx="1">
                  <c:v>0.25974025974025999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Blatt1!$J$23</c:f>
              <c:strCache>
                <c:ptCount val="1"/>
                <c:pt idx="0">
                  <c:v>30-59 åå</c:v>
                </c:pt>
              </c:strCache>
            </c:strRef>
          </c:tx>
          <c:invertIfNegative val="0"/>
          <c:cat>
            <c:strRef>
              <c:f>Blatt1!$K$21:$N$21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Blatt1!$K$23:$N$23</c:f>
              <c:numCache>
                <c:formatCode>0.00</c:formatCode>
                <c:ptCount val="4"/>
                <c:pt idx="0">
                  <c:v>16.883116883116813</c:v>
                </c:pt>
                <c:pt idx="1">
                  <c:v>5.4545454545454355</c:v>
                </c:pt>
                <c:pt idx="2">
                  <c:v>2.337662337662338</c:v>
                </c:pt>
                <c:pt idx="3">
                  <c:v>5.4545454545454355</c:v>
                </c:pt>
              </c:numCache>
            </c:numRef>
          </c:val>
        </c:ser>
        <c:ser>
          <c:idx val="2"/>
          <c:order val="2"/>
          <c:tx>
            <c:strRef>
              <c:f>Blatt1!$J$24</c:f>
              <c:strCache>
                <c:ptCount val="1"/>
                <c:pt idx="0">
                  <c:v>60-69 åå</c:v>
                </c:pt>
              </c:strCache>
            </c:strRef>
          </c:tx>
          <c:invertIfNegative val="0"/>
          <c:cat>
            <c:strRef>
              <c:f>Blatt1!$K$21:$N$21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Blatt1!$K$24:$N$24</c:f>
              <c:numCache>
                <c:formatCode>0.00</c:formatCode>
                <c:ptCount val="4"/>
                <c:pt idx="0">
                  <c:v>14.805194805194839</c:v>
                </c:pt>
                <c:pt idx="1">
                  <c:v>5.4545454545454355</c:v>
                </c:pt>
                <c:pt idx="2">
                  <c:v>4.6753246753246804</c:v>
                </c:pt>
                <c:pt idx="3">
                  <c:v>2.5974025974025992</c:v>
                </c:pt>
              </c:numCache>
            </c:numRef>
          </c:val>
        </c:ser>
        <c:ser>
          <c:idx val="3"/>
          <c:order val="3"/>
          <c:tx>
            <c:strRef>
              <c:f>Blatt1!$J$25</c:f>
              <c:strCache>
                <c:ptCount val="1"/>
                <c:pt idx="0">
                  <c:v>70-79 åå</c:v>
                </c:pt>
              </c:strCache>
            </c:strRef>
          </c:tx>
          <c:invertIfNegative val="0"/>
          <c:cat>
            <c:strRef>
              <c:f>Blatt1!$K$21:$N$21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Blatt1!$K$25:$N$25</c:f>
              <c:numCache>
                <c:formatCode>0.00</c:formatCode>
                <c:ptCount val="4"/>
                <c:pt idx="0">
                  <c:v>16.103896103896169</c:v>
                </c:pt>
                <c:pt idx="1">
                  <c:v>4.1558441558441563</c:v>
                </c:pt>
                <c:pt idx="2">
                  <c:v>1.2987012987012978</c:v>
                </c:pt>
                <c:pt idx="3">
                  <c:v>1.8181818181818181</c:v>
                </c:pt>
              </c:numCache>
            </c:numRef>
          </c:val>
        </c:ser>
        <c:ser>
          <c:idx val="4"/>
          <c:order val="4"/>
          <c:tx>
            <c:strRef>
              <c:f>Blatt1!$J$26</c:f>
              <c:strCache>
                <c:ptCount val="1"/>
                <c:pt idx="0">
                  <c:v> &gt; 79 åå</c:v>
                </c:pt>
              </c:strCache>
            </c:strRef>
          </c:tx>
          <c:invertIfNegative val="0"/>
          <c:cat>
            <c:strRef>
              <c:f>Blatt1!$K$21:$N$21</c:f>
              <c:strCache>
                <c:ptCount val="4"/>
                <c:pt idx="0">
                  <c:v>&lt;52</c:v>
                </c:pt>
                <c:pt idx="1">
                  <c:v>52-61</c:v>
                </c:pt>
                <c:pt idx="2">
                  <c:v>62-72</c:v>
                </c:pt>
                <c:pt idx="3">
                  <c:v>&gt;72</c:v>
                </c:pt>
              </c:strCache>
            </c:strRef>
          </c:cat>
          <c:val>
            <c:numRef>
              <c:f>Blatt1!$K$26:$N$26</c:f>
              <c:numCache>
                <c:formatCode>0.00</c:formatCode>
                <c:ptCount val="4"/>
                <c:pt idx="0">
                  <c:v>11.688311688311641</c:v>
                </c:pt>
                <c:pt idx="1">
                  <c:v>4.1558441558441563</c:v>
                </c:pt>
                <c:pt idx="2">
                  <c:v>1.5584415584415601</c:v>
                </c:pt>
                <c:pt idx="3">
                  <c:v>1.2987012987012978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448224"/>
        <c:axId val="318449792"/>
        <c:axId val="226672656"/>
      </c:bar3DChart>
      <c:catAx>
        <c:axId val="3184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8449792"/>
        <c:crosses val="autoZero"/>
        <c:auto val="1"/>
        <c:lblAlgn val="ctr"/>
        <c:lblOffset val="100"/>
        <c:noMultiLvlLbl val="0"/>
      </c:catAx>
      <c:valAx>
        <c:axId val="3184497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18448224"/>
        <c:crosses val="autoZero"/>
        <c:crossBetween val="between"/>
      </c:valAx>
      <c:serAx>
        <c:axId val="22667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1844979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20358180038775E-2"/>
          <c:y val="4.1638100636113895E-2"/>
          <c:w val="0.66521095491109605"/>
          <c:h val="0.85468522947776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Blatt3!$B$1</c:f>
              <c:strCache>
                <c:ptCount val="1"/>
                <c:pt idx="0">
                  <c:v>Andel PcV av alla AB för Tonsillit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Blatt3!$A$2:$A$5</c:f>
              <c:strCache>
                <c:ptCount val="4"/>
                <c:pt idx="0">
                  <c:v>PHCC4</c:v>
                </c:pt>
                <c:pt idx="1">
                  <c:v>PCHH2</c:v>
                </c:pt>
                <c:pt idx="2">
                  <c:v>PHCC1</c:v>
                </c:pt>
                <c:pt idx="3">
                  <c:v>PHCC3</c:v>
                </c:pt>
              </c:strCache>
            </c:strRef>
          </c:cat>
          <c:val>
            <c:numRef>
              <c:f>Blatt3!$B$2:$B$5</c:f>
              <c:numCache>
                <c:formatCode>0%</c:formatCode>
                <c:ptCount val="4"/>
                <c:pt idx="0">
                  <c:v>0.92341356673960373</c:v>
                </c:pt>
                <c:pt idx="1">
                  <c:v>0.84745762711864403</c:v>
                </c:pt>
                <c:pt idx="2">
                  <c:v>0.82010582010582189</c:v>
                </c:pt>
                <c:pt idx="3">
                  <c:v>0.65853658536585358</c:v>
                </c:pt>
              </c:numCache>
            </c:numRef>
          </c:val>
        </c:ser>
        <c:ser>
          <c:idx val="1"/>
          <c:order val="1"/>
          <c:tx>
            <c:strRef>
              <c:f>Blatt3!$C$1</c:f>
              <c:strCache>
                <c:ptCount val="1"/>
                <c:pt idx="0">
                  <c:v>Andel Tonsillit som ej AB behandlas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Blatt3!$A$2:$A$5</c:f>
              <c:strCache>
                <c:ptCount val="4"/>
                <c:pt idx="0">
                  <c:v>PHCC4</c:v>
                </c:pt>
                <c:pt idx="1">
                  <c:v>PCHH2</c:v>
                </c:pt>
                <c:pt idx="2">
                  <c:v>PHCC1</c:v>
                </c:pt>
                <c:pt idx="3">
                  <c:v>PHCC3</c:v>
                </c:pt>
              </c:strCache>
            </c:strRef>
          </c:cat>
          <c:val>
            <c:numRef>
              <c:f>Blatt3!$C$2:$C$5</c:f>
              <c:numCache>
                <c:formatCode>0%</c:formatCode>
                <c:ptCount val="4"/>
                <c:pt idx="0">
                  <c:v>0.28705148205928238</c:v>
                </c:pt>
                <c:pt idx="1">
                  <c:v>0.22222222222222204</c:v>
                </c:pt>
                <c:pt idx="2">
                  <c:v>0.19178082191780788</c:v>
                </c:pt>
                <c:pt idx="3">
                  <c:v>0.12765957446808437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449400"/>
        <c:axId val="318454496"/>
      </c:barChart>
      <c:catAx>
        <c:axId val="31844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v-SE"/>
          </a:p>
        </c:txPr>
        <c:crossAx val="318454496"/>
        <c:crosses val="autoZero"/>
        <c:auto val="1"/>
        <c:lblAlgn val="ctr"/>
        <c:lblOffset val="100"/>
        <c:noMultiLvlLbl val="0"/>
      </c:catAx>
      <c:valAx>
        <c:axId val="318454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318449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79273212935251"/>
          <c:y val="0.13640598652678951"/>
          <c:w val="0.21988600650334644"/>
          <c:h val="0.64448198605341689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AAB1B-B8AE-4036-A35D-EACF0BF27D6D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35CB235D-FF98-42ED-BBF1-152A49099C86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b="1" dirty="0" smtClean="0"/>
            <a:t>Individdata om egen verksamhet</a:t>
          </a:r>
          <a:endParaRPr lang="sv-SE" b="1" dirty="0"/>
        </a:p>
      </dgm:t>
    </dgm:pt>
    <dgm:pt modelId="{16909CAF-C7C8-4A94-A699-0ACA529D4776}" type="parTrans" cxnId="{31EB3F78-BCAA-47EE-A85F-AF5123AAF757}">
      <dgm:prSet/>
      <dgm:spPr/>
      <dgm:t>
        <a:bodyPr/>
        <a:lstStyle/>
        <a:p>
          <a:endParaRPr lang="sv-SE"/>
        </a:p>
      </dgm:t>
    </dgm:pt>
    <dgm:pt modelId="{C067D94F-AC4E-4719-9D08-E00F389423B5}" type="sibTrans" cxnId="{31EB3F78-BCAA-47EE-A85F-AF5123AAF757}">
      <dgm:prSet/>
      <dgm:spPr>
        <a:ln w="25400"/>
      </dgm:spPr>
      <dgm:t>
        <a:bodyPr/>
        <a:lstStyle/>
        <a:p>
          <a:endParaRPr lang="sv-SE"/>
        </a:p>
      </dgm:t>
    </dgm:pt>
    <dgm:pt modelId="{FA283510-B32F-415D-A7D7-11899D1E22F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b="1" dirty="0" smtClean="0"/>
            <a:t>Presentation mot aggregerad fond o kunskap</a:t>
          </a:r>
          <a:endParaRPr lang="sv-SE" b="1" dirty="0"/>
        </a:p>
      </dgm:t>
    </dgm:pt>
    <dgm:pt modelId="{C2DD96B4-2C80-4E54-A746-8C4F1A8E6A7D}" type="parTrans" cxnId="{62DE6BDD-93AE-4CC1-A3D1-E287D5D3CDF7}">
      <dgm:prSet/>
      <dgm:spPr/>
      <dgm:t>
        <a:bodyPr/>
        <a:lstStyle/>
        <a:p>
          <a:endParaRPr lang="sv-SE"/>
        </a:p>
      </dgm:t>
    </dgm:pt>
    <dgm:pt modelId="{7E666456-6E8D-43B4-9D87-321DCFFED655}" type="sibTrans" cxnId="{62DE6BDD-93AE-4CC1-A3D1-E287D5D3CDF7}">
      <dgm:prSet/>
      <dgm:spPr>
        <a:ln w="25400"/>
      </dgm:spPr>
      <dgm:t>
        <a:bodyPr/>
        <a:lstStyle/>
        <a:p>
          <a:endParaRPr lang="sv-SE"/>
        </a:p>
      </dgm:t>
    </dgm:pt>
    <dgm:pt modelId="{12BC12A3-E192-4C54-BDF4-846885CD3E1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v-SE" b="1" dirty="0" smtClean="0"/>
            <a:t>Analys Reflektion</a:t>
          </a:r>
          <a:endParaRPr lang="sv-SE" b="1" dirty="0"/>
        </a:p>
      </dgm:t>
    </dgm:pt>
    <dgm:pt modelId="{7DA78DD6-9E75-4D4E-98BF-5D19D655A318}" type="parTrans" cxnId="{782C4A5A-274C-4620-9814-DFACA52CE358}">
      <dgm:prSet/>
      <dgm:spPr/>
      <dgm:t>
        <a:bodyPr/>
        <a:lstStyle/>
        <a:p>
          <a:endParaRPr lang="sv-SE"/>
        </a:p>
      </dgm:t>
    </dgm:pt>
    <dgm:pt modelId="{25E7A3E9-9C35-4AFD-B1B1-3EDF86884AD2}" type="sibTrans" cxnId="{782C4A5A-274C-4620-9814-DFACA52CE358}">
      <dgm:prSet/>
      <dgm:spPr>
        <a:ln w="25400"/>
      </dgm:spPr>
      <dgm:t>
        <a:bodyPr/>
        <a:lstStyle/>
        <a:p>
          <a:endParaRPr lang="sv-SE"/>
        </a:p>
      </dgm:t>
    </dgm:pt>
    <dgm:pt modelId="{664341C1-2644-415E-87B2-2E9A8F64FDD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 b="1" dirty="0" smtClean="0"/>
            <a:t>Succesiva åtgärder</a:t>
          </a:r>
          <a:endParaRPr lang="sv-SE" b="1" dirty="0"/>
        </a:p>
      </dgm:t>
    </dgm:pt>
    <dgm:pt modelId="{D5716839-5F2D-4D5D-B3D7-B34AFD795519}" type="parTrans" cxnId="{3359EF5A-4392-4C9D-A1E5-B26FD7B863D1}">
      <dgm:prSet/>
      <dgm:spPr/>
      <dgm:t>
        <a:bodyPr/>
        <a:lstStyle/>
        <a:p>
          <a:endParaRPr lang="sv-SE"/>
        </a:p>
      </dgm:t>
    </dgm:pt>
    <dgm:pt modelId="{19BA0DA8-D3F3-42E3-B27A-B1C106296607}" type="sibTrans" cxnId="{3359EF5A-4392-4C9D-A1E5-B26FD7B863D1}">
      <dgm:prSet/>
      <dgm:spPr>
        <a:ln w="28575"/>
      </dgm:spPr>
      <dgm:t>
        <a:bodyPr/>
        <a:lstStyle/>
        <a:p>
          <a:endParaRPr lang="sv-SE"/>
        </a:p>
      </dgm:t>
    </dgm:pt>
    <dgm:pt modelId="{462B976F-E877-4E8A-8253-56EAA4688ECE}" type="pres">
      <dgm:prSet presAssocID="{A4CAAB1B-B8AE-4036-A35D-EACF0BF27D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C18AEBB-881E-4855-9238-C28D9383420B}" type="pres">
      <dgm:prSet presAssocID="{35CB235D-FF98-42ED-BBF1-152A49099C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4E26992-A722-47A6-BDED-3DC548AEA40D}" type="pres">
      <dgm:prSet presAssocID="{35CB235D-FF98-42ED-BBF1-152A49099C86}" presName="spNode" presStyleCnt="0"/>
      <dgm:spPr/>
    </dgm:pt>
    <dgm:pt modelId="{E8163E42-5CCD-4AA8-9470-99C37DB0EAEC}" type="pres">
      <dgm:prSet presAssocID="{C067D94F-AC4E-4719-9D08-E00F389423B5}" presName="sibTrans" presStyleLbl="sibTrans1D1" presStyleIdx="0" presStyleCnt="4"/>
      <dgm:spPr/>
      <dgm:t>
        <a:bodyPr/>
        <a:lstStyle/>
        <a:p>
          <a:endParaRPr lang="sv-SE"/>
        </a:p>
      </dgm:t>
    </dgm:pt>
    <dgm:pt modelId="{A4C24BE5-314A-42D0-AD38-584F2368CFB9}" type="pres">
      <dgm:prSet presAssocID="{FA283510-B32F-415D-A7D7-11899D1E22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23268E-C452-404A-B790-C8867C2831FA}" type="pres">
      <dgm:prSet presAssocID="{FA283510-B32F-415D-A7D7-11899D1E22FC}" presName="spNode" presStyleCnt="0"/>
      <dgm:spPr/>
    </dgm:pt>
    <dgm:pt modelId="{035D67C1-6EE0-44C5-8E9B-B013752C0D2B}" type="pres">
      <dgm:prSet presAssocID="{7E666456-6E8D-43B4-9D87-321DCFFED655}" presName="sibTrans" presStyleLbl="sibTrans1D1" presStyleIdx="1" presStyleCnt="4"/>
      <dgm:spPr/>
      <dgm:t>
        <a:bodyPr/>
        <a:lstStyle/>
        <a:p>
          <a:endParaRPr lang="sv-SE"/>
        </a:p>
      </dgm:t>
    </dgm:pt>
    <dgm:pt modelId="{3415425E-4575-4822-96C4-8C390ED33BA5}" type="pres">
      <dgm:prSet presAssocID="{12BC12A3-E192-4C54-BDF4-846885CD3E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B109D0B-57D3-4E34-BA43-B904193C39FF}" type="pres">
      <dgm:prSet presAssocID="{12BC12A3-E192-4C54-BDF4-846885CD3E15}" presName="spNode" presStyleCnt="0"/>
      <dgm:spPr/>
    </dgm:pt>
    <dgm:pt modelId="{90A237BB-A772-4AE4-86B3-F9C8E6D3BBB2}" type="pres">
      <dgm:prSet presAssocID="{25E7A3E9-9C35-4AFD-B1B1-3EDF86884AD2}" presName="sibTrans" presStyleLbl="sibTrans1D1" presStyleIdx="2" presStyleCnt="4"/>
      <dgm:spPr/>
      <dgm:t>
        <a:bodyPr/>
        <a:lstStyle/>
        <a:p>
          <a:endParaRPr lang="sv-SE"/>
        </a:p>
      </dgm:t>
    </dgm:pt>
    <dgm:pt modelId="{936165E6-B786-46ED-8B72-B15064FAC83C}" type="pres">
      <dgm:prSet presAssocID="{664341C1-2644-415E-87B2-2E9A8F64F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F9B9408-3B87-4F70-8908-6849AB431DCC}" type="pres">
      <dgm:prSet presAssocID="{664341C1-2644-415E-87B2-2E9A8F64FDDA}" presName="spNode" presStyleCnt="0"/>
      <dgm:spPr/>
    </dgm:pt>
    <dgm:pt modelId="{B9096BD5-3318-456F-A732-8CE15ABBFD03}" type="pres">
      <dgm:prSet presAssocID="{19BA0DA8-D3F3-42E3-B27A-B1C106296607}" presName="sibTrans" presStyleLbl="sibTrans1D1" presStyleIdx="3" presStyleCnt="4"/>
      <dgm:spPr/>
      <dgm:t>
        <a:bodyPr/>
        <a:lstStyle/>
        <a:p>
          <a:endParaRPr lang="sv-SE"/>
        </a:p>
      </dgm:t>
    </dgm:pt>
  </dgm:ptLst>
  <dgm:cxnLst>
    <dgm:cxn modelId="{782C4A5A-274C-4620-9814-DFACA52CE358}" srcId="{A4CAAB1B-B8AE-4036-A35D-EACF0BF27D6D}" destId="{12BC12A3-E192-4C54-BDF4-846885CD3E15}" srcOrd="2" destOrd="0" parTransId="{7DA78DD6-9E75-4D4E-98BF-5D19D655A318}" sibTransId="{25E7A3E9-9C35-4AFD-B1B1-3EDF86884AD2}"/>
    <dgm:cxn modelId="{D7AB936D-0835-4867-BE33-FE85EF672ECD}" type="presOf" srcId="{664341C1-2644-415E-87B2-2E9A8F64FDDA}" destId="{936165E6-B786-46ED-8B72-B15064FAC83C}" srcOrd="0" destOrd="0" presId="urn:microsoft.com/office/officeart/2005/8/layout/cycle5"/>
    <dgm:cxn modelId="{AE1A20EE-3563-4A72-A3E1-98255B78025D}" type="presOf" srcId="{25E7A3E9-9C35-4AFD-B1B1-3EDF86884AD2}" destId="{90A237BB-A772-4AE4-86B3-F9C8E6D3BBB2}" srcOrd="0" destOrd="0" presId="urn:microsoft.com/office/officeart/2005/8/layout/cycle5"/>
    <dgm:cxn modelId="{62DE6BDD-93AE-4CC1-A3D1-E287D5D3CDF7}" srcId="{A4CAAB1B-B8AE-4036-A35D-EACF0BF27D6D}" destId="{FA283510-B32F-415D-A7D7-11899D1E22FC}" srcOrd="1" destOrd="0" parTransId="{C2DD96B4-2C80-4E54-A746-8C4F1A8E6A7D}" sibTransId="{7E666456-6E8D-43B4-9D87-321DCFFED655}"/>
    <dgm:cxn modelId="{55BB9D62-B944-4A0D-96D3-C19CD6AB62FF}" type="presOf" srcId="{19BA0DA8-D3F3-42E3-B27A-B1C106296607}" destId="{B9096BD5-3318-456F-A732-8CE15ABBFD03}" srcOrd="0" destOrd="0" presId="urn:microsoft.com/office/officeart/2005/8/layout/cycle5"/>
    <dgm:cxn modelId="{A974A3C6-454E-4E5C-A9F7-3413AE7BEA62}" type="presOf" srcId="{A4CAAB1B-B8AE-4036-A35D-EACF0BF27D6D}" destId="{462B976F-E877-4E8A-8253-56EAA4688ECE}" srcOrd="0" destOrd="0" presId="urn:microsoft.com/office/officeart/2005/8/layout/cycle5"/>
    <dgm:cxn modelId="{8D9E2954-4FC4-4101-A670-619C68C1448E}" type="presOf" srcId="{7E666456-6E8D-43B4-9D87-321DCFFED655}" destId="{035D67C1-6EE0-44C5-8E9B-B013752C0D2B}" srcOrd="0" destOrd="0" presId="urn:microsoft.com/office/officeart/2005/8/layout/cycle5"/>
    <dgm:cxn modelId="{FDA9812E-3D84-4C42-BEFA-860C1BED87D4}" type="presOf" srcId="{FA283510-B32F-415D-A7D7-11899D1E22FC}" destId="{A4C24BE5-314A-42D0-AD38-584F2368CFB9}" srcOrd="0" destOrd="0" presId="urn:microsoft.com/office/officeart/2005/8/layout/cycle5"/>
    <dgm:cxn modelId="{99F01778-33E2-40AD-AAA8-291F2A3C1B62}" type="presOf" srcId="{C067D94F-AC4E-4719-9D08-E00F389423B5}" destId="{E8163E42-5CCD-4AA8-9470-99C37DB0EAEC}" srcOrd="0" destOrd="0" presId="urn:microsoft.com/office/officeart/2005/8/layout/cycle5"/>
    <dgm:cxn modelId="{31EB3F78-BCAA-47EE-A85F-AF5123AAF757}" srcId="{A4CAAB1B-B8AE-4036-A35D-EACF0BF27D6D}" destId="{35CB235D-FF98-42ED-BBF1-152A49099C86}" srcOrd="0" destOrd="0" parTransId="{16909CAF-C7C8-4A94-A699-0ACA529D4776}" sibTransId="{C067D94F-AC4E-4719-9D08-E00F389423B5}"/>
    <dgm:cxn modelId="{A6BC86D2-5695-455E-BEF1-7FEEF546C1C6}" type="presOf" srcId="{35CB235D-FF98-42ED-BBF1-152A49099C86}" destId="{7C18AEBB-881E-4855-9238-C28D9383420B}" srcOrd="0" destOrd="0" presId="urn:microsoft.com/office/officeart/2005/8/layout/cycle5"/>
    <dgm:cxn modelId="{3359EF5A-4392-4C9D-A1E5-B26FD7B863D1}" srcId="{A4CAAB1B-B8AE-4036-A35D-EACF0BF27D6D}" destId="{664341C1-2644-415E-87B2-2E9A8F64FDDA}" srcOrd="3" destOrd="0" parTransId="{D5716839-5F2D-4D5D-B3D7-B34AFD795519}" sibTransId="{19BA0DA8-D3F3-42E3-B27A-B1C106296607}"/>
    <dgm:cxn modelId="{23814151-E703-42AD-808A-AC4906CFC87A}" type="presOf" srcId="{12BC12A3-E192-4C54-BDF4-846885CD3E15}" destId="{3415425E-4575-4822-96C4-8C390ED33BA5}" srcOrd="0" destOrd="0" presId="urn:microsoft.com/office/officeart/2005/8/layout/cycle5"/>
    <dgm:cxn modelId="{706342AE-1AA0-45AD-A974-4231886EE8A9}" type="presParOf" srcId="{462B976F-E877-4E8A-8253-56EAA4688ECE}" destId="{7C18AEBB-881E-4855-9238-C28D9383420B}" srcOrd="0" destOrd="0" presId="urn:microsoft.com/office/officeart/2005/8/layout/cycle5"/>
    <dgm:cxn modelId="{58534171-34C3-47F7-ADAF-6D5BFD48E6E9}" type="presParOf" srcId="{462B976F-E877-4E8A-8253-56EAA4688ECE}" destId="{E4E26992-A722-47A6-BDED-3DC548AEA40D}" srcOrd="1" destOrd="0" presId="urn:microsoft.com/office/officeart/2005/8/layout/cycle5"/>
    <dgm:cxn modelId="{3F6BEEA2-7076-4002-84C4-8111E8CA2C2C}" type="presParOf" srcId="{462B976F-E877-4E8A-8253-56EAA4688ECE}" destId="{E8163E42-5CCD-4AA8-9470-99C37DB0EAEC}" srcOrd="2" destOrd="0" presId="urn:microsoft.com/office/officeart/2005/8/layout/cycle5"/>
    <dgm:cxn modelId="{BB553F32-A8C2-4219-BB1C-E56159215102}" type="presParOf" srcId="{462B976F-E877-4E8A-8253-56EAA4688ECE}" destId="{A4C24BE5-314A-42D0-AD38-584F2368CFB9}" srcOrd="3" destOrd="0" presId="urn:microsoft.com/office/officeart/2005/8/layout/cycle5"/>
    <dgm:cxn modelId="{53424EFA-1241-41F0-8FDD-6DD89C5EE00C}" type="presParOf" srcId="{462B976F-E877-4E8A-8253-56EAA4688ECE}" destId="{4E23268E-C452-404A-B790-C8867C2831FA}" srcOrd="4" destOrd="0" presId="urn:microsoft.com/office/officeart/2005/8/layout/cycle5"/>
    <dgm:cxn modelId="{7728DF99-90C4-41CE-AB8A-3899502BFFDF}" type="presParOf" srcId="{462B976F-E877-4E8A-8253-56EAA4688ECE}" destId="{035D67C1-6EE0-44C5-8E9B-B013752C0D2B}" srcOrd="5" destOrd="0" presId="urn:microsoft.com/office/officeart/2005/8/layout/cycle5"/>
    <dgm:cxn modelId="{F294B67A-67DD-414E-81BF-472EBF6AD9C8}" type="presParOf" srcId="{462B976F-E877-4E8A-8253-56EAA4688ECE}" destId="{3415425E-4575-4822-96C4-8C390ED33BA5}" srcOrd="6" destOrd="0" presId="urn:microsoft.com/office/officeart/2005/8/layout/cycle5"/>
    <dgm:cxn modelId="{7C133BE0-965D-4013-BFEE-92EE8544B029}" type="presParOf" srcId="{462B976F-E877-4E8A-8253-56EAA4688ECE}" destId="{DB109D0B-57D3-4E34-BA43-B904193C39FF}" srcOrd="7" destOrd="0" presId="urn:microsoft.com/office/officeart/2005/8/layout/cycle5"/>
    <dgm:cxn modelId="{725D96EC-8066-47AE-B67B-E1006BDAAB76}" type="presParOf" srcId="{462B976F-E877-4E8A-8253-56EAA4688ECE}" destId="{90A237BB-A772-4AE4-86B3-F9C8E6D3BBB2}" srcOrd="8" destOrd="0" presId="urn:microsoft.com/office/officeart/2005/8/layout/cycle5"/>
    <dgm:cxn modelId="{CA78F82D-023C-4FA3-B859-47F69F1B712A}" type="presParOf" srcId="{462B976F-E877-4E8A-8253-56EAA4688ECE}" destId="{936165E6-B786-46ED-8B72-B15064FAC83C}" srcOrd="9" destOrd="0" presId="urn:microsoft.com/office/officeart/2005/8/layout/cycle5"/>
    <dgm:cxn modelId="{FD267F85-F5A9-4171-843D-D7E8C2C834AE}" type="presParOf" srcId="{462B976F-E877-4E8A-8253-56EAA4688ECE}" destId="{2F9B9408-3B87-4F70-8908-6849AB431DCC}" srcOrd="10" destOrd="0" presId="urn:microsoft.com/office/officeart/2005/8/layout/cycle5"/>
    <dgm:cxn modelId="{18214E99-A3CF-4BD8-AA9A-5F41980C6B0E}" type="presParOf" srcId="{462B976F-E877-4E8A-8253-56EAA4688ECE}" destId="{B9096BD5-3318-456F-A732-8CE15ABBFD03}" srcOrd="11" destOrd="0" presId="urn:microsoft.com/office/officeart/2005/8/layout/cycle5"/>
  </dgm:cxnLst>
  <dgm:bg/>
  <dgm:whole>
    <a:ln w="158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8AEBB-881E-4855-9238-C28D9383420B}">
      <dsp:nvSpPr>
        <dsp:cNvPr id="0" name=""/>
        <dsp:cNvSpPr/>
      </dsp:nvSpPr>
      <dsp:spPr>
        <a:xfrm>
          <a:off x="2492126" y="1846"/>
          <a:ext cx="1111746" cy="72263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Individdata om egen verksamhet</a:t>
          </a:r>
          <a:endParaRPr lang="sv-SE" sz="1100" b="1" kern="1200" dirty="0"/>
        </a:p>
      </dsp:txBody>
      <dsp:txXfrm>
        <a:off x="2527402" y="37122"/>
        <a:ext cx="1041194" cy="652082"/>
      </dsp:txXfrm>
    </dsp:sp>
    <dsp:sp modelId="{E8163E42-5CCD-4AA8-9470-99C37DB0EAEC}">
      <dsp:nvSpPr>
        <dsp:cNvPr id="0" name=""/>
        <dsp:cNvSpPr/>
      </dsp:nvSpPr>
      <dsp:spPr>
        <a:xfrm>
          <a:off x="1855104" y="363164"/>
          <a:ext cx="2385791" cy="2385791"/>
        </a:xfrm>
        <a:custGeom>
          <a:avLst/>
          <a:gdLst/>
          <a:ahLst/>
          <a:cxnLst/>
          <a:rect l="0" t="0" r="0" b="0"/>
          <a:pathLst>
            <a:path>
              <a:moveTo>
                <a:pt x="1901947" y="233601"/>
              </a:moveTo>
              <a:arcTo wR="1192895" hR="1192895" stAng="18388174" swAng="1632216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4BE5-314A-42D0-AD38-584F2368CFB9}">
      <dsp:nvSpPr>
        <dsp:cNvPr id="0" name=""/>
        <dsp:cNvSpPr/>
      </dsp:nvSpPr>
      <dsp:spPr>
        <a:xfrm>
          <a:off x="3685022" y="1194742"/>
          <a:ext cx="1111746" cy="72263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Presentation mot aggregerad fond o kunskap</a:t>
          </a:r>
          <a:endParaRPr lang="sv-SE" sz="1100" b="1" kern="1200" dirty="0"/>
        </a:p>
      </dsp:txBody>
      <dsp:txXfrm>
        <a:off x="3720298" y="1230018"/>
        <a:ext cx="1041194" cy="652082"/>
      </dsp:txXfrm>
    </dsp:sp>
    <dsp:sp modelId="{035D67C1-6EE0-44C5-8E9B-B013752C0D2B}">
      <dsp:nvSpPr>
        <dsp:cNvPr id="0" name=""/>
        <dsp:cNvSpPr/>
      </dsp:nvSpPr>
      <dsp:spPr>
        <a:xfrm>
          <a:off x="1855104" y="363164"/>
          <a:ext cx="2385791" cy="2385791"/>
        </a:xfrm>
        <a:custGeom>
          <a:avLst/>
          <a:gdLst/>
          <a:ahLst/>
          <a:cxnLst/>
          <a:rect l="0" t="0" r="0" b="0"/>
          <a:pathLst>
            <a:path>
              <a:moveTo>
                <a:pt x="2262063" y="1721934"/>
              </a:moveTo>
              <a:arcTo wR="1192895" hR="1192895" stAng="1579610" swAng="1632216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5425E-4575-4822-96C4-8C390ED33BA5}">
      <dsp:nvSpPr>
        <dsp:cNvPr id="0" name=""/>
        <dsp:cNvSpPr/>
      </dsp:nvSpPr>
      <dsp:spPr>
        <a:xfrm>
          <a:off x="2492126" y="2387638"/>
          <a:ext cx="1111746" cy="72263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Analys Reflektion</a:t>
          </a:r>
          <a:endParaRPr lang="sv-SE" sz="1100" b="1" kern="1200" dirty="0"/>
        </a:p>
      </dsp:txBody>
      <dsp:txXfrm>
        <a:off x="2527402" y="2422914"/>
        <a:ext cx="1041194" cy="652082"/>
      </dsp:txXfrm>
    </dsp:sp>
    <dsp:sp modelId="{90A237BB-A772-4AE4-86B3-F9C8E6D3BBB2}">
      <dsp:nvSpPr>
        <dsp:cNvPr id="0" name=""/>
        <dsp:cNvSpPr/>
      </dsp:nvSpPr>
      <dsp:spPr>
        <a:xfrm>
          <a:off x="1855104" y="363164"/>
          <a:ext cx="2385791" cy="2385791"/>
        </a:xfrm>
        <a:custGeom>
          <a:avLst/>
          <a:gdLst/>
          <a:ahLst/>
          <a:cxnLst/>
          <a:rect l="0" t="0" r="0" b="0"/>
          <a:pathLst>
            <a:path>
              <a:moveTo>
                <a:pt x="483843" y="2152189"/>
              </a:moveTo>
              <a:arcTo wR="1192895" hR="1192895" stAng="7588174" swAng="1632216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165E6-B786-46ED-8B72-B15064FAC83C}">
      <dsp:nvSpPr>
        <dsp:cNvPr id="0" name=""/>
        <dsp:cNvSpPr/>
      </dsp:nvSpPr>
      <dsp:spPr>
        <a:xfrm>
          <a:off x="1299231" y="1194742"/>
          <a:ext cx="1111746" cy="722634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Succesiva åtgärder</a:t>
          </a:r>
          <a:endParaRPr lang="sv-SE" sz="1100" b="1" kern="1200" dirty="0"/>
        </a:p>
      </dsp:txBody>
      <dsp:txXfrm>
        <a:off x="1334507" y="1230018"/>
        <a:ext cx="1041194" cy="652082"/>
      </dsp:txXfrm>
    </dsp:sp>
    <dsp:sp modelId="{B9096BD5-3318-456F-A732-8CE15ABBFD03}">
      <dsp:nvSpPr>
        <dsp:cNvPr id="0" name=""/>
        <dsp:cNvSpPr/>
      </dsp:nvSpPr>
      <dsp:spPr>
        <a:xfrm>
          <a:off x="1855104" y="363164"/>
          <a:ext cx="2385791" cy="2385791"/>
        </a:xfrm>
        <a:custGeom>
          <a:avLst/>
          <a:gdLst/>
          <a:ahLst/>
          <a:cxnLst/>
          <a:rect l="0" t="0" r="0" b="0"/>
          <a:pathLst>
            <a:path>
              <a:moveTo>
                <a:pt x="123728" y="663857"/>
              </a:moveTo>
              <a:arcTo wR="1192895" hR="1192895" stAng="12379610" swAng="1632216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2653B-0855-4E82-8BD5-47015A1A64D1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41AD-B8E8-482D-B72B-CE1B233A76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53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/>
              <a:t>Kronisk sjukdom &gt;&gt; symptom,  1 sjukdom &gt;&gt; flera sjukdomar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749D7-3C7E-4287-9259-4D2EBB30D36B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29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482ACA-5E73-4B05-A864-B2F9142FB248}" type="slidenum">
              <a:rPr lang="sv-S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sv-SE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83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1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4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76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5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3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90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6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38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35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52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AD05-2733-491B-8F4C-587E80E09885}" type="datetimeFigureOut">
              <a:rPr lang="sv-SE" smtClean="0"/>
              <a:t>2015-11-30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789A-5DA4-4E70-BC2D-00E425737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76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j&#228;rtsvikt%20http:/www.fass.se/LIF/lakarbok/artikel.jsp?articleID=558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s.se/LIF/lakarbok/artikel.jsp?articleID=558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8403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Nationellt system för Primärvårdskvalitet (NPK)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 smtClean="0"/>
              <a:t>Kvalitetsdagen 26 november 2015</a:t>
            </a:r>
          </a:p>
          <a:p>
            <a:endParaRPr lang="sv-SE" dirty="0"/>
          </a:p>
          <a:p>
            <a:r>
              <a:rPr lang="sv-SE" dirty="0" smtClean="0"/>
              <a:t>Jörgen Månsson</a:t>
            </a:r>
          </a:p>
          <a:p>
            <a:r>
              <a:rPr lang="sv-SE" dirty="0" smtClean="0"/>
              <a:t>Eva Arvidsson</a:t>
            </a:r>
          </a:p>
          <a:p>
            <a:r>
              <a:rPr lang="sv-SE" dirty="0" smtClean="0"/>
              <a:t>Stina Arvidsson </a:t>
            </a:r>
            <a:r>
              <a:rPr lang="sv-SE" dirty="0" err="1" smtClean="0"/>
              <a:t>Gäre</a:t>
            </a:r>
            <a:endParaRPr lang="sv-SE" dirty="0" smtClean="0"/>
          </a:p>
          <a:p>
            <a:r>
              <a:rPr lang="sv-SE" dirty="0" smtClean="0"/>
              <a:t>Ulrika Elmroth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7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411760" y="3429000"/>
          <a:ext cx="6096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159627" y="476672"/>
            <a:ext cx="2220685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prstClr val="white"/>
                </a:solidFill>
              </a:rPr>
              <a:t>Breda </a:t>
            </a:r>
          </a:p>
          <a:p>
            <a:pPr algn="ctr"/>
            <a:r>
              <a:rPr lang="sv-SE" b="1" dirty="0" smtClean="0">
                <a:solidFill>
                  <a:prstClr val="white"/>
                </a:solidFill>
              </a:rPr>
              <a:t>aggregerade data</a:t>
            </a:r>
          </a:p>
          <a:p>
            <a:pPr algn="ctr"/>
            <a:r>
              <a:rPr lang="sv-SE" sz="1400" dirty="0" smtClean="0">
                <a:solidFill>
                  <a:prstClr val="white"/>
                </a:solidFill>
              </a:rPr>
              <a:t>(vården i Siffror)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483768" y="3356992"/>
            <a:ext cx="16618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>
                <a:solidFill>
                  <a:prstClr val="black"/>
                </a:solidFill>
              </a:rPr>
              <a:t>Automatiskt hämtat</a:t>
            </a:r>
          </a:p>
          <a:p>
            <a:pPr algn="ctr"/>
            <a:r>
              <a:rPr lang="sv-SE" sz="1200" dirty="0" smtClean="0">
                <a:solidFill>
                  <a:prstClr val="black"/>
                </a:solidFill>
              </a:rPr>
              <a:t>Journaldata</a:t>
            </a:r>
          </a:p>
          <a:p>
            <a:pPr algn="ctr"/>
            <a:r>
              <a:rPr lang="sv-SE" sz="1200" dirty="0" smtClean="0">
                <a:solidFill>
                  <a:prstClr val="black"/>
                </a:solidFill>
              </a:rPr>
              <a:t>Läkemedelsdata</a:t>
            </a:r>
          </a:p>
          <a:p>
            <a:pPr algn="ctr"/>
            <a:r>
              <a:rPr lang="sv-SE" sz="1200" dirty="0" smtClean="0">
                <a:solidFill>
                  <a:prstClr val="black"/>
                </a:solidFill>
              </a:rPr>
              <a:t>Mer på sikt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508287" y="1897087"/>
            <a:ext cx="170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>
                <a:solidFill>
                  <a:prstClr val="black"/>
                </a:solidFill>
              </a:rPr>
              <a:t>Automatiskt överfört</a:t>
            </a:r>
            <a:endParaRPr lang="sv-SE" sz="1400" i="1" dirty="0">
              <a:solidFill>
                <a:prstClr val="black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459585" y="5589240"/>
            <a:ext cx="169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</a:rPr>
              <a:t>Lokalt lärande</a:t>
            </a:r>
            <a:endParaRPr lang="sv-SE" sz="2000" b="1" dirty="0">
              <a:solidFill>
                <a:prstClr val="black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628626" y="5720939"/>
            <a:ext cx="1954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</a:rPr>
              <a:t>Lokal förbättring</a:t>
            </a:r>
            <a:endParaRPr lang="sv-SE" sz="2000" b="1" dirty="0">
              <a:solidFill>
                <a:prstClr val="black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546668" y="1302279"/>
            <a:ext cx="1304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</a:rPr>
              <a:t>Nationellt </a:t>
            </a:r>
          </a:p>
          <a:p>
            <a:r>
              <a:rPr lang="sv-SE" sz="2000" b="1" dirty="0" smtClean="0">
                <a:solidFill>
                  <a:prstClr val="black"/>
                </a:solidFill>
              </a:rPr>
              <a:t>lärande</a:t>
            </a:r>
            <a:endParaRPr lang="sv-SE" sz="2000" b="1" dirty="0">
              <a:solidFill>
                <a:prstClr val="black"/>
              </a:solidFill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2018445" y="698554"/>
            <a:ext cx="1560933" cy="9066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prstClr val="white"/>
                </a:solidFill>
              </a:rPr>
              <a:t>Analys Reflektion</a:t>
            </a:r>
            <a:endParaRPr lang="sv-SE" b="1" dirty="0">
              <a:solidFill>
                <a:prstClr val="white"/>
              </a:solidFill>
            </a:endParaRPr>
          </a:p>
        </p:txBody>
      </p:sp>
      <p:sp>
        <p:nvSpPr>
          <p:cNvPr id="22" name="Rektangel med rundade hörn 21"/>
          <p:cNvSpPr/>
          <p:nvPr/>
        </p:nvSpPr>
        <p:spPr>
          <a:xfrm>
            <a:off x="2018444" y="1814011"/>
            <a:ext cx="1560933" cy="9066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prstClr val="white"/>
                </a:solidFill>
              </a:rPr>
              <a:t>Forskning</a:t>
            </a:r>
            <a:endParaRPr lang="sv-SE" b="1" dirty="0">
              <a:solidFill>
                <a:prstClr val="white"/>
              </a:solidFill>
            </a:endParaRPr>
          </a:p>
        </p:txBody>
      </p:sp>
      <p:cxnSp>
        <p:nvCxnSpPr>
          <p:cNvPr id="30" name="Kurva 29"/>
          <p:cNvCxnSpPr/>
          <p:nvPr/>
        </p:nvCxnSpPr>
        <p:spPr>
          <a:xfrm rot="10800000">
            <a:off x="3579378" y="2420889"/>
            <a:ext cx="1712702" cy="1016377"/>
          </a:xfrm>
          <a:prstGeom prst="curvedConnector3">
            <a:avLst>
              <a:gd name="adj1" fmla="val 1101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3808385" y="2132856"/>
            <a:ext cx="17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>
                <a:solidFill>
                  <a:prstClr val="black"/>
                </a:solidFill>
              </a:rPr>
              <a:t>Hämtat för forskning</a:t>
            </a:r>
            <a:endParaRPr lang="sv-SE" sz="1400" i="1" dirty="0">
              <a:solidFill>
                <a:prstClr val="black"/>
              </a:solidFill>
            </a:endParaRPr>
          </a:p>
        </p:txBody>
      </p:sp>
      <p:cxnSp>
        <p:nvCxnSpPr>
          <p:cNvPr id="36" name="Rak pil 35"/>
          <p:cNvCxnSpPr/>
          <p:nvPr/>
        </p:nvCxnSpPr>
        <p:spPr>
          <a:xfrm>
            <a:off x="6732240" y="2267336"/>
            <a:ext cx="0" cy="2018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/>
          <p:nvPr/>
        </p:nvCxnSpPr>
        <p:spPr>
          <a:xfrm flipV="1">
            <a:off x="5796136" y="2204864"/>
            <a:ext cx="0" cy="1071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>
            <a:off x="3924936" y="3717032"/>
            <a:ext cx="863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H="1">
            <a:off x="3744412" y="126876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ktangel med rundade hörn 1"/>
          <p:cNvSpPr/>
          <p:nvPr/>
        </p:nvSpPr>
        <p:spPr>
          <a:xfrm>
            <a:off x="4729069" y="2584649"/>
            <a:ext cx="2664296" cy="484311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Via landstingen/regionerna </a:t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200" dirty="0" smtClean="0">
                <a:solidFill>
                  <a:prstClr val="black"/>
                </a:solidFill>
              </a:rPr>
              <a:t>(nationell tjänsteplattform)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162363" y="1338446"/>
            <a:ext cx="222068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400" b="1" dirty="0" smtClean="0">
                <a:solidFill>
                  <a:prstClr val="white"/>
                </a:solidFill>
              </a:rPr>
              <a:t>Specifika individdata,</a:t>
            </a:r>
            <a:br>
              <a:rPr lang="sv-SE" sz="1400" b="1" dirty="0" smtClean="0">
                <a:solidFill>
                  <a:prstClr val="white"/>
                </a:solidFill>
              </a:rPr>
            </a:br>
            <a:r>
              <a:rPr lang="sv-SE" sz="1400" dirty="0" smtClean="0">
                <a:solidFill>
                  <a:prstClr val="white"/>
                </a:solidFill>
              </a:rPr>
              <a:t> (t ex  NDR)</a:t>
            </a:r>
            <a:endParaRPr lang="sv-SE" sz="1400" dirty="0">
              <a:solidFill>
                <a:prstClr val="white"/>
              </a:solidFill>
            </a:endParaRPr>
          </a:p>
        </p:txBody>
      </p:sp>
      <p:cxnSp>
        <p:nvCxnSpPr>
          <p:cNvPr id="6" name="Kurva 5"/>
          <p:cNvCxnSpPr/>
          <p:nvPr/>
        </p:nvCxnSpPr>
        <p:spPr>
          <a:xfrm rot="10800000" flipV="1">
            <a:off x="3579380" y="1338445"/>
            <a:ext cx="1389169" cy="86641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 22"/>
          <p:cNvGrpSpPr/>
          <p:nvPr/>
        </p:nvGrpSpPr>
        <p:grpSpPr>
          <a:xfrm>
            <a:off x="7524328" y="2465487"/>
            <a:ext cx="1111746" cy="722634"/>
            <a:chOff x="2492126" y="2387638"/>
            <a:chExt cx="1111746" cy="722634"/>
          </a:xfrm>
        </p:grpSpPr>
        <p:sp>
          <p:nvSpPr>
            <p:cNvPr id="24" name="Rektangel med rundade hörn 23"/>
            <p:cNvSpPr/>
            <p:nvPr/>
          </p:nvSpPr>
          <p:spPr>
            <a:xfrm>
              <a:off x="2492126" y="2387638"/>
              <a:ext cx="1111746" cy="722634"/>
            </a:xfrm>
            <a:prstGeom prst="roundRec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Rektangel 24"/>
            <p:cNvSpPr/>
            <p:nvPr/>
          </p:nvSpPr>
          <p:spPr>
            <a:xfrm>
              <a:off x="2527402" y="2422914"/>
              <a:ext cx="1041194" cy="652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 smtClean="0">
                  <a:solidFill>
                    <a:prstClr val="white"/>
                  </a:solidFill>
                </a:rPr>
                <a:t>Analys Reflektion</a:t>
              </a:r>
              <a:br>
                <a:rPr lang="sv-SE" sz="1100" b="1" dirty="0" smtClean="0">
                  <a:solidFill>
                    <a:prstClr val="white"/>
                  </a:solidFill>
                </a:rPr>
              </a:br>
              <a:r>
                <a:rPr lang="sv-SE" sz="1100" b="1" dirty="0" smtClean="0">
                  <a:solidFill>
                    <a:prstClr val="white"/>
                  </a:solidFill>
                </a:rPr>
                <a:t>Uppföljning</a:t>
              </a:r>
              <a:endParaRPr lang="sv-SE" sz="11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902" y="72293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sv-SE" sz="5400" b="1" dirty="0" smtClean="0"/>
              <a:t>Ansökan från professionsorganisationerna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Svenska Läkarsällskapet - SFAM (Svensk förening för Allmänmedicin)</a:t>
            </a:r>
          </a:p>
          <a:p>
            <a:r>
              <a:rPr lang="sv-SE" dirty="0" smtClean="0"/>
              <a:t>Svensk Sjuksköterskeförening</a:t>
            </a:r>
          </a:p>
          <a:p>
            <a:r>
              <a:rPr lang="sv-SE" dirty="0" smtClean="0"/>
              <a:t>Fysioterapeuterna</a:t>
            </a:r>
          </a:p>
          <a:p>
            <a:r>
              <a:rPr lang="sv-SE" dirty="0" smtClean="0"/>
              <a:t>Förbundet Sveriges arbetsterapeuter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046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5400" b="1" dirty="0" smtClean="0"/>
              <a:t>”Sommarprojektet”/NPK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3600" b="1" dirty="0" smtClean="0"/>
              <a:t>Uppdrag:</a:t>
            </a:r>
          </a:p>
          <a:p>
            <a:pPr lvl="1"/>
            <a:endParaRPr lang="sv-SE" sz="3200" b="1" dirty="0" smtClean="0"/>
          </a:p>
          <a:p>
            <a:pPr lvl="1"/>
            <a:r>
              <a:rPr lang="sv-SE" sz="3200" dirty="0" smtClean="0"/>
              <a:t>Fastställa relevanta </a:t>
            </a:r>
            <a:r>
              <a:rPr lang="sv-SE" sz="3200" b="1" i="1" dirty="0" smtClean="0"/>
              <a:t>indikatorer</a:t>
            </a:r>
            <a:r>
              <a:rPr lang="sv-SE" sz="3200" dirty="0" smtClean="0"/>
              <a:t> för en nationell standard med teknisk specifikation, datakälla och med referenser till vetenskaplig evidens</a:t>
            </a:r>
          </a:p>
          <a:p>
            <a:pPr marL="457200" lvl="1" indent="0">
              <a:buNone/>
            </a:pPr>
            <a:endParaRPr lang="sv-SE" sz="3200" dirty="0" smtClean="0"/>
          </a:p>
          <a:p>
            <a:pPr lvl="1"/>
            <a:r>
              <a:rPr lang="sv-SE" sz="3200" dirty="0" smtClean="0"/>
              <a:t>Beskriva och specificera riktlinjer för ett </a:t>
            </a:r>
            <a:r>
              <a:rPr lang="sv-SE" sz="3200" b="1" i="1" dirty="0" smtClean="0"/>
              <a:t>lokalt återkopplingssystem</a:t>
            </a:r>
            <a:r>
              <a:rPr lang="sv-SE" sz="3200" dirty="0" smtClean="0"/>
              <a:t> som används som underlag för det kontinuerliga förbättringsarbetet</a:t>
            </a:r>
          </a:p>
          <a:p>
            <a:pPr marL="457200" lvl="1" indent="0">
              <a:buNone/>
            </a:pPr>
            <a:endParaRPr lang="sv-SE" sz="3200" dirty="0" smtClean="0"/>
          </a:p>
          <a:p>
            <a:pPr lvl="1"/>
            <a:r>
              <a:rPr lang="sv-SE" sz="3200" dirty="0" smtClean="0"/>
              <a:t>En </a:t>
            </a:r>
            <a:r>
              <a:rPr lang="sv-SE" sz="3200" dirty="0"/>
              <a:t>plan för hur de lokalt framtagna indikatorerna ska aggregeras </a:t>
            </a:r>
            <a:r>
              <a:rPr lang="sv-SE" sz="3200" dirty="0" smtClean="0"/>
              <a:t>till en </a:t>
            </a:r>
            <a:r>
              <a:rPr lang="sv-SE" sz="3200" b="1" i="1" dirty="0" smtClean="0"/>
              <a:t>nationell fond</a:t>
            </a:r>
            <a:r>
              <a:rPr lang="sv-SE" sz="3200" dirty="0" smtClean="0"/>
              <a:t> och </a:t>
            </a:r>
            <a:r>
              <a:rPr lang="sv-SE" sz="3200" dirty="0"/>
              <a:t>kopplas till ”Vården i </a:t>
            </a:r>
            <a:r>
              <a:rPr lang="sv-SE" sz="3200" dirty="0" smtClean="0"/>
              <a:t>siffror”</a:t>
            </a:r>
          </a:p>
          <a:p>
            <a:pPr lvl="1"/>
            <a:endParaRPr lang="sv-SE" sz="3200" b="1" dirty="0" smtClean="0"/>
          </a:p>
          <a:p>
            <a:pPr marL="457200" lvl="1" indent="0">
              <a:buNone/>
            </a:pP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8724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Befintliga företag som presenterat kvalitetsindikatorer för primärvårdsdata, som ej är knutna till enskilda journalsystem bjöds in för att ta fram en modell för presentation, med indikatorer från NPK</a:t>
            </a:r>
          </a:p>
          <a:p>
            <a:r>
              <a:rPr lang="sv-SE" dirty="0"/>
              <a:t>Modell </a:t>
            </a:r>
            <a:r>
              <a:rPr lang="sv-SE" dirty="0" smtClean="0"/>
              <a:t>för presentationen har tagits fram</a:t>
            </a:r>
            <a:endParaRPr lang="sv-SE" dirty="0"/>
          </a:p>
          <a:p>
            <a:r>
              <a:rPr lang="sv-SE" dirty="0" err="1" smtClean="0"/>
              <a:t>MedRave</a:t>
            </a:r>
            <a:r>
              <a:rPr lang="sv-SE" dirty="0" smtClean="0"/>
              <a:t> och </a:t>
            </a:r>
            <a:r>
              <a:rPr lang="sv-SE" dirty="0" err="1" smtClean="0"/>
              <a:t>Qlikview</a:t>
            </a:r>
            <a:r>
              <a:rPr lang="sv-SE" dirty="0" smtClean="0"/>
              <a:t> har tagit fram ett ”primärvårdsanpassat” presentationsverktyg för nationella indikatorer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911" y="37837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sv-SE" sz="5400" b="1" dirty="0" smtClean="0"/>
              <a:t>”Lokal/regional snurra”</a:t>
            </a:r>
            <a:br>
              <a:rPr lang="sv-SE" sz="5400" b="1" dirty="0" smtClean="0"/>
            </a:br>
            <a:r>
              <a:rPr lang="sv-SE" sz="5400" b="1" dirty="0" smtClean="0"/>
              <a:t>(Återkopplingsverktyg)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293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Vetenskapliga evidens har sammanställts</a:t>
            </a:r>
          </a:p>
          <a:p>
            <a:r>
              <a:rPr lang="sv-SE" dirty="0" smtClean="0"/>
              <a:t>Rapport med förslag till struktur för Landsting/regioner har tagits fram </a:t>
            </a:r>
          </a:p>
          <a:p>
            <a:r>
              <a:rPr lang="sv-SE" dirty="0" smtClean="0"/>
              <a:t>Redovisad i rapporten som bilaga för förslag till landsting/regioner</a:t>
            </a:r>
          </a:p>
          <a:p>
            <a:r>
              <a:rPr lang="sv-SE" dirty="0" smtClean="0"/>
              <a:t>Påpekas vikten av att samverka med befintliga regionala/lokala resurser inom t.ex. läkemedelskommitté-arbetet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 smtClean="0"/>
              <a:t>Stödstrukturer för kontinuerligt förbättringsarbete lokalt/regionalt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1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Möte SKL, där principen för överföring bestämdes</a:t>
            </a:r>
          </a:p>
          <a:p>
            <a:r>
              <a:rPr lang="sv-SE" dirty="0" smtClean="0"/>
              <a:t>Behov av aktör för sammanställning och bearbetning av aggregerade data (RC?)?</a:t>
            </a:r>
          </a:p>
          <a:p>
            <a:r>
              <a:rPr lang="sv-SE" dirty="0" smtClean="0"/>
              <a:t>Projektgrupp som specificerat </a:t>
            </a:r>
            <a:r>
              <a:rPr lang="sv-SE" dirty="0"/>
              <a:t>tjänstekontrakt för </a:t>
            </a:r>
            <a:r>
              <a:rPr lang="sv-SE" dirty="0" smtClean="0"/>
              <a:t>kvalitetsrapportering,</a:t>
            </a:r>
            <a:r>
              <a:rPr lang="sv-SE" dirty="0"/>
              <a:t> </a:t>
            </a:r>
            <a:r>
              <a:rPr lang="sv-SE" dirty="0" smtClean="0"/>
              <a:t>funktionella </a:t>
            </a:r>
            <a:r>
              <a:rPr lang="sv-SE" dirty="0"/>
              <a:t>krav på aggregerande tjänsten "Nationell fond</a:t>
            </a:r>
            <a:r>
              <a:rPr lang="sv-SE" dirty="0" smtClean="0"/>
              <a:t>” och förslag </a:t>
            </a:r>
            <a:r>
              <a:rPr lang="sv-SE" dirty="0"/>
              <a:t>på arkitektur</a:t>
            </a:r>
          </a:p>
          <a:p>
            <a:r>
              <a:rPr lang="sv-SE" dirty="0" smtClean="0"/>
              <a:t> Överföring av data initialt till VIS för insamling och presentation</a:t>
            </a:r>
          </a:p>
          <a:p>
            <a:r>
              <a:rPr lang="sv-SE" dirty="0" smtClean="0"/>
              <a:t>Överföring av data från nationell fond till ”lokal presentation”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1" dirty="0" smtClean="0"/>
              <a:t>Överföring data till nationell fond för överföring och presentation VIS/”Snurra”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7615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Framtid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NKG – NSK – SKL</a:t>
            </a:r>
          </a:p>
          <a:p>
            <a:pPr marL="0" indent="0">
              <a:buNone/>
            </a:pPr>
            <a:r>
              <a:rPr lang="sv-SE" dirty="0" smtClean="0"/>
              <a:t>	- Arbetsgrupp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Styrgrupp</a:t>
            </a:r>
          </a:p>
          <a:p>
            <a:endParaRPr lang="sv-SE" dirty="0" smtClean="0"/>
          </a:p>
          <a:p>
            <a:r>
              <a:rPr lang="sv-SE" dirty="0" smtClean="0"/>
              <a:t>Kvalitetsregistersatsningen – ny ansökan för att förstärka den professionella förankringen i det fortsatta arbetet med kvalitetsindikatorer för primärvården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45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Nationellt </a:t>
            </a:r>
            <a:r>
              <a:rPr lang="sv-SE" b="1" dirty="0"/>
              <a:t>system för Primärvårdskvalitet (NPK) </a:t>
            </a:r>
            <a:r>
              <a:rPr lang="sv-SE" dirty="0"/>
              <a:t>	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Del 2</a:t>
            </a:r>
          </a:p>
          <a:p>
            <a:r>
              <a:rPr lang="sv-SE" dirty="0" smtClean="0"/>
              <a:t>Indikatorer</a:t>
            </a:r>
          </a:p>
          <a:p>
            <a:r>
              <a:rPr lang="sv-SE" dirty="0" smtClean="0"/>
              <a:t>Eva Arvidsson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9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0"/>
            <a:ext cx="8229600" cy="13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sv-SE" sz="4000" dirty="0">
                <a:latin typeface="+mj-lt"/>
              </a:rPr>
              <a:t>Går </a:t>
            </a:r>
            <a:r>
              <a:rPr lang="sv-SE" sz="4000" dirty="0" smtClean="0">
                <a:latin typeface="+mj-lt"/>
              </a:rPr>
              <a:t>det att mäta kvalitet i primärvård?</a:t>
            </a:r>
            <a:endParaRPr lang="sv-SE" sz="4000" dirty="0">
              <a:latin typeface="+mj-lt"/>
            </a:endParaRPr>
          </a:p>
        </p:txBody>
      </p:sp>
      <p:pic>
        <p:nvPicPr>
          <p:cNvPr id="8" name="Picture 2" descr="http://www.lakartidningen.se/OldWebArticleImages/6/6298/large/medm_nsklig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84" y="4458587"/>
            <a:ext cx="2265485" cy="21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D0509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61517"/>
            <a:ext cx="2462415" cy="24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224" y="2842437"/>
            <a:ext cx="4153812" cy="18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extLst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v-SE" sz="3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800" dirty="0" smtClean="0">
                <a:latin typeface="Arial" pitchFamily="34" charset="0"/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Indikatorer: </a:t>
            </a:r>
            <a:br>
              <a:rPr lang="sv-SE" sz="3600" dirty="0" smtClean="0"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Vårdkvalitet inte </a:t>
            </a:r>
            <a:r>
              <a:rPr lang="sv-SE" sz="3600" dirty="0">
                <a:cs typeface="Arial" pitchFamily="34" charset="0"/>
              </a:rPr>
              <a:t>bara per diagnos</a:t>
            </a:r>
            <a:r>
              <a:rPr lang="sv-SE" sz="3600" dirty="0" smtClean="0">
                <a:cs typeface="Arial" pitchFamily="34" charset="0"/>
              </a:rPr>
              <a:t/>
            </a:r>
            <a:br>
              <a:rPr lang="sv-SE" sz="3600" dirty="0" smtClean="0"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utan för ”hela” patienten</a:t>
            </a:r>
            <a:r>
              <a:rPr lang="sv-SE" sz="3800" dirty="0" smtClean="0">
                <a:cs typeface="Arial" pitchFamily="34" charset="0"/>
              </a:rPr>
              <a:t/>
            </a:r>
            <a:br>
              <a:rPr lang="sv-SE" sz="3800" dirty="0" smtClean="0">
                <a:cs typeface="Arial" pitchFamily="34" charset="0"/>
              </a:rPr>
            </a:br>
            <a:endParaRPr lang="sv-SE" sz="3800" dirty="0" smtClean="0">
              <a:cs typeface="Arial" pitchFamily="34" charset="0"/>
            </a:endParaRPr>
          </a:p>
        </p:txBody>
      </p:sp>
      <p:pic>
        <p:nvPicPr>
          <p:cNvPr id="19" name="Bild 5" descr="Bildschirmfoto 2014-01-22 um 10.30.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931" y="1854311"/>
            <a:ext cx="7448138" cy="50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1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5400" b="1" dirty="0" smtClean="0"/>
              <a:t>Styrgrupp NPK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Gunnar Albinsson - Jönköping</a:t>
            </a:r>
          </a:p>
          <a:p>
            <a:r>
              <a:rPr lang="sv-SE" dirty="0" smtClean="0"/>
              <a:t>Malin André - Uppsala</a:t>
            </a:r>
          </a:p>
          <a:p>
            <a:r>
              <a:rPr lang="sv-SE" dirty="0" smtClean="0"/>
              <a:t>Eva Arvidsson – Jönköping</a:t>
            </a:r>
          </a:p>
          <a:p>
            <a:r>
              <a:rPr lang="sv-SE" dirty="0" smtClean="0"/>
              <a:t>Ulrika </a:t>
            </a:r>
            <a:r>
              <a:rPr lang="sv-SE" dirty="0" err="1" smtClean="0"/>
              <a:t>Bjarre</a:t>
            </a:r>
            <a:r>
              <a:rPr lang="sv-SE" dirty="0" smtClean="0"/>
              <a:t> - Stockholm</a:t>
            </a:r>
          </a:p>
          <a:p>
            <a:r>
              <a:rPr lang="sv-SE" dirty="0" smtClean="0"/>
              <a:t>Thomas Forslund - Stockholm</a:t>
            </a:r>
          </a:p>
          <a:p>
            <a:r>
              <a:rPr lang="sv-SE" dirty="0" smtClean="0"/>
              <a:t>Leena Granström - Norrbotten</a:t>
            </a:r>
          </a:p>
          <a:p>
            <a:r>
              <a:rPr lang="sv-SE" dirty="0" smtClean="0"/>
              <a:t>Jan Hasselström - Stockholm</a:t>
            </a:r>
          </a:p>
          <a:p>
            <a:r>
              <a:rPr lang="sv-SE" dirty="0" smtClean="0"/>
              <a:t>Magnus Kåregård – Skåne</a:t>
            </a:r>
          </a:p>
          <a:p>
            <a:r>
              <a:rPr lang="sv-SE" dirty="0" smtClean="0"/>
              <a:t>Jörgen Månsson - VGR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a/Balanced_scale_of_Justice.svg/220px-Balanced_scale_of_Justi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74" y="1655065"/>
            <a:ext cx="6422422" cy="51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818388" y="3660279"/>
            <a:ext cx="294665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Arial" pitchFamily="34" charset="0"/>
              </a:rPr>
              <a:t>En </a:t>
            </a:r>
            <a:r>
              <a:rPr lang="sv-SE" dirty="0" err="1" smtClean="0">
                <a:latin typeface="Arial" pitchFamily="34" charset="0"/>
              </a:rPr>
              <a:t>pat</a:t>
            </a:r>
            <a:r>
              <a:rPr lang="sv-SE" dirty="0" smtClean="0">
                <a:latin typeface="Arial" pitchFamily="34" charset="0"/>
              </a:rPr>
              <a:t> olika </a:t>
            </a:r>
            <a:r>
              <a:rPr lang="sv-SE" dirty="0" err="1" smtClean="0">
                <a:latin typeface="Arial" pitchFamily="34" charset="0"/>
              </a:rPr>
              <a:t>sjd</a:t>
            </a:r>
            <a:r>
              <a:rPr lang="sv-SE" dirty="0" smtClean="0">
                <a:latin typeface="Arial" pitchFamily="34" charset="0"/>
              </a:rPr>
              <a:t> </a:t>
            </a:r>
            <a:r>
              <a:rPr lang="sv-SE" dirty="0">
                <a:latin typeface="Arial" pitchFamily="34" charset="0"/>
              </a:rPr>
              <a:t>över tid</a:t>
            </a:r>
          </a:p>
          <a:p>
            <a:r>
              <a:rPr lang="sv-SE" dirty="0" smtClean="0">
                <a:latin typeface="Arial" pitchFamily="34" charset="0"/>
              </a:rPr>
              <a:t>En </a:t>
            </a:r>
            <a:r>
              <a:rPr lang="sv-SE" dirty="0" err="1" smtClean="0">
                <a:latin typeface="Arial" pitchFamily="34" charset="0"/>
              </a:rPr>
              <a:t>pat</a:t>
            </a:r>
            <a:r>
              <a:rPr lang="sv-SE" dirty="0" smtClean="0">
                <a:latin typeface="Arial" pitchFamily="34" charset="0"/>
              </a:rPr>
              <a:t> flera </a:t>
            </a:r>
            <a:r>
              <a:rPr lang="sv-SE" dirty="0" err="1" smtClean="0">
                <a:latin typeface="Arial" pitchFamily="34" charset="0"/>
              </a:rPr>
              <a:t>sjd</a:t>
            </a:r>
            <a:r>
              <a:rPr lang="sv-SE" dirty="0" smtClean="0">
                <a:latin typeface="Arial" pitchFamily="34" charset="0"/>
              </a:rPr>
              <a:t> </a:t>
            </a:r>
            <a:r>
              <a:rPr lang="sv-SE" dirty="0">
                <a:latin typeface="Arial" pitchFamily="34" charset="0"/>
              </a:rPr>
              <a:t>samtidigt</a:t>
            </a:r>
          </a:p>
          <a:p>
            <a:r>
              <a:rPr lang="sv-SE" dirty="0">
                <a:latin typeface="Arial" pitchFamily="34" charset="0"/>
              </a:rPr>
              <a:t>Samarbete: ”</a:t>
            </a:r>
            <a:r>
              <a:rPr lang="sv-SE" dirty="0" err="1">
                <a:latin typeface="Arial" pitchFamily="34" charset="0"/>
              </a:rPr>
              <a:t>shared</a:t>
            </a:r>
            <a:r>
              <a:rPr lang="sv-SE" dirty="0">
                <a:latin typeface="Arial" pitchFamily="34" charset="0"/>
              </a:rPr>
              <a:t> </a:t>
            </a:r>
            <a:r>
              <a:rPr lang="sv-SE" dirty="0" err="1">
                <a:latin typeface="Arial" pitchFamily="34" charset="0"/>
              </a:rPr>
              <a:t>care</a:t>
            </a:r>
            <a:r>
              <a:rPr lang="sv-SE" dirty="0">
                <a:latin typeface="Arial" pitchFamily="34" charset="0"/>
              </a:rPr>
              <a:t>”, </a:t>
            </a:r>
            <a:r>
              <a:rPr lang="sv-SE" dirty="0" smtClean="0">
                <a:latin typeface="Arial" pitchFamily="34" charset="0"/>
              </a:rPr>
              <a:t/>
            </a:r>
            <a:br>
              <a:rPr lang="sv-SE" dirty="0" smtClean="0">
                <a:latin typeface="Arial" pitchFamily="34" charset="0"/>
              </a:rPr>
            </a:br>
            <a:r>
              <a:rPr lang="sv-SE" dirty="0" smtClean="0">
                <a:latin typeface="Arial" pitchFamily="34" charset="0"/>
              </a:rPr>
              <a:t>med sjukhus (ÖV, SV), </a:t>
            </a:r>
            <a:br>
              <a:rPr lang="sv-SE" dirty="0" smtClean="0">
                <a:latin typeface="Arial" pitchFamily="34" charset="0"/>
              </a:rPr>
            </a:br>
            <a:r>
              <a:rPr lang="sv-SE" dirty="0" smtClean="0">
                <a:latin typeface="Arial" pitchFamily="34" charset="0"/>
              </a:rPr>
              <a:t>kommuner</a:t>
            </a:r>
            <a:endParaRPr lang="sv-SE" dirty="0">
              <a:latin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367527" y="3678567"/>
            <a:ext cx="328602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Automatiskt datauttag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utan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journalföring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ller ”strukturerade journaler” som inte passar verklighetens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komplexa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extLst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v-SE" sz="3800" dirty="0" smtClean="0">
                <a:cs typeface="Arial" pitchFamily="34" charset="0"/>
              </a:rPr>
              <a:t/>
            </a:r>
            <a:br>
              <a:rPr lang="sv-SE" sz="3800" dirty="0" smtClean="0"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Indikatorer: </a:t>
            </a:r>
            <a:br>
              <a:rPr lang="sv-SE" sz="3600" dirty="0" smtClean="0"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Vårdkvalitet inte </a:t>
            </a:r>
            <a:r>
              <a:rPr lang="sv-SE" sz="3600" dirty="0">
                <a:cs typeface="Arial" pitchFamily="34" charset="0"/>
              </a:rPr>
              <a:t>bara per diagnos</a:t>
            </a:r>
            <a:r>
              <a:rPr lang="sv-SE" sz="3600" dirty="0" smtClean="0">
                <a:cs typeface="Arial" pitchFamily="34" charset="0"/>
              </a:rPr>
              <a:t/>
            </a:r>
            <a:br>
              <a:rPr lang="sv-SE" sz="3600" dirty="0" smtClean="0">
                <a:cs typeface="Arial" pitchFamily="34" charset="0"/>
              </a:rPr>
            </a:br>
            <a:r>
              <a:rPr lang="sv-SE" sz="3600" dirty="0" smtClean="0">
                <a:cs typeface="Arial" pitchFamily="34" charset="0"/>
              </a:rPr>
              <a:t>utan för ”hela” patienten</a:t>
            </a:r>
            <a:r>
              <a:rPr lang="sv-SE" sz="3800" dirty="0" smtClean="0">
                <a:cs typeface="Arial" pitchFamily="34" charset="0"/>
              </a:rPr>
              <a:t/>
            </a:r>
            <a:br>
              <a:rPr lang="sv-SE" sz="3800" dirty="0" smtClean="0">
                <a:cs typeface="Arial" pitchFamily="34" charset="0"/>
              </a:rPr>
            </a:br>
            <a:endParaRPr lang="sv-SE" sz="3800" dirty="0" smtClean="0">
              <a:cs typeface="Arial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788920" y="2742666"/>
            <a:ext cx="450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Indikatorer?</a:t>
            </a:r>
            <a:endParaRPr lang="sv-SE" sz="60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3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55650" y="2137618"/>
            <a:ext cx="2192338" cy="374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Rechteck 6"/>
          <p:cNvSpPr>
            <a:spLocks noChangeArrowheads="1"/>
          </p:cNvSpPr>
          <p:nvPr/>
        </p:nvSpPr>
        <p:spPr bwMode="auto">
          <a:xfrm>
            <a:off x="1074738" y="2172543"/>
            <a:ext cx="18716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Samsjuklighet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Kontinuitet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Läkemedel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Levnadsvanor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Influensa-vaccinering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401045" y="2132856"/>
            <a:ext cx="2192337" cy="3749675"/>
          </a:xfrm>
          <a:prstGeom prst="rect">
            <a:avLst/>
          </a:prstGeom>
          <a:solidFill>
            <a:srgbClr val="014889"/>
          </a:soli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55032" y="2137618"/>
            <a:ext cx="2097088" cy="3113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solidFill>
                  <a:srgbClr val="FFFFFF"/>
                </a:solidFill>
              </a:rPr>
              <a:t>Hjärtkärlsjukdom</a:t>
            </a:r>
            <a:r>
              <a:rPr lang="de-DE" dirty="0">
                <a:solidFill>
                  <a:srgbClr val="FFFFFF"/>
                </a:solidFill>
              </a:rPr>
              <a:t> +</a:t>
            </a:r>
            <a:r>
              <a:rPr lang="de-DE" dirty="0" err="1">
                <a:solidFill>
                  <a:srgbClr val="FFFFFF"/>
                </a:solidFill>
              </a:rPr>
              <a:t>diabetes</a:t>
            </a: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 err="1">
                <a:solidFill>
                  <a:srgbClr val="FFFFFF"/>
                </a:solidFill>
              </a:rPr>
              <a:t>Muskuloskelettala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sjukdomar</a:t>
            </a:r>
            <a:endParaRPr lang="de-DE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  <a:p>
            <a:r>
              <a:rPr lang="de-DE" dirty="0" err="1">
                <a:solidFill>
                  <a:srgbClr val="FFFFFF"/>
                </a:solidFill>
              </a:rPr>
              <a:t>Psykisk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ohälsa</a:t>
            </a:r>
            <a:endParaRPr lang="de-DE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 </a:t>
            </a:r>
          </a:p>
          <a:p>
            <a:r>
              <a:rPr lang="de-DE" dirty="0" err="1">
                <a:solidFill>
                  <a:srgbClr val="FFFFFF"/>
                </a:solidFill>
              </a:rPr>
              <a:t>Infektioner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bensår</a:t>
            </a:r>
            <a:r>
              <a:rPr lang="de-DE" dirty="0">
                <a:solidFill>
                  <a:srgbClr val="FFFFFF"/>
                </a:solidFill>
              </a:rPr>
              <a:t>, </a:t>
            </a:r>
            <a:r>
              <a:rPr lang="de-DE" dirty="0" err="1">
                <a:solidFill>
                  <a:srgbClr val="FFFFFF"/>
                </a:solidFill>
              </a:rPr>
              <a:t>astma</a:t>
            </a:r>
            <a:r>
              <a:rPr lang="de-DE" dirty="0">
                <a:solidFill>
                  <a:srgbClr val="FFFFFF"/>
                </a:solidFill>
              </a:rPr>
              <a:t>/KOL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6054725" y="2132856"/>
            <a:ext cx="2192338" cy="3749675"/>
          </a:xfrm>
          <a:prstGeom prst="rect">
            <a:avLst/>
          </a:prstGeom>
          <a:pattFill prst="ltUpDiag">
            <a:fgClr>
              <a:srgbClr val="99CCFF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063" name="Rechteck 10"/>
          <p:cNvSpPr>
            <a:spLocks noChangeArrowheads="1"/>
          </p:cNvSpPr>
          <p:nvPr/>
        </p:nvSpPr>
        <p:spPr bwMode="auto">
          <a:xfrm>
            <a:off x="6311900" y="2202706"/>
            <a:ext cx="1655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PREM</a:t>
            </a:r>
          </a:p>
          <a:p>
            <a:pPr algn="ctr"/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PROM</a:t>
            </a:r>
          </a:p>
        </p:txBody>
      </p:sp>
      <p:sp>
        <p:nvSpPr>
          <p:cNvPr id="45064" name="Rechteck 11"/>
          <p:cNvSpPr>
            <a:spLocks noChangeArrowheads="1"/>
          </p:cNvSpPr>
          <p:nvPr/>
        </p:nvSpPr>
        <p:spPr bwMode="auto">
          <a:xfrm>
            <a:off x="595313" y="1104900"/>
            <a:ext cx="2566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Övergripande</a:t>
            </a:r>
            <a:r>
              <a:rPr lang="de-DE" dirty="0"/>
              <a:t> </a:t>
            </a:r>
            <a:r>
              <a:rPr lang="de-DE" dirty="0" err="1"/>
              <a:t>indikatorer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speciellt</a:t>
            </a:r>
            <a:r>
              <a:rPr lang="de-DE" dirty="0"/>
              <a:t> </a:t>
            </a:r>
            <a:r>
              <a:rPr lang="de-DE" dirty="0" err="1" smtClean="0"/>
              <a:t>intresse</a:t>
            </a:r>
            <a:r>
              <a:rPr lang="de-DE" dirty="0" smtClean="0"/>
              <a:t> </a:t>
            </a:r>
            <a:r>
              <a:rPr lang="de-DE" dirty="0" err="1"/>
              <a:t>inom</a:t>
            </a:r>
            <a:r>
              <a:rPr lang="de-DE" dirty="0"/>
              <a:t> </a:t>
            </a:r>
            <a:r>
              <a:rPr lang="de-DE" dirty="0" err="1"/>
              <a:t>primärvården</a:t>
            </a:r>
            <a:endParaRPr lang="de-DE" dirty="0"/>
          </a:p>
        </p:txBody>
      </p:sp>
      <p:sp>
        <p:nvSpPr>
          <p:cNvPr id="45065" name="Rechteck 12"/>
          <p:cNvSpPr>
            <a:spLocks noChangeArrowheads="1"/>
          </p:cNvSpPr>
          <p:nvPr/>
        </p:nvSpPr>
        <p:spPr bwMode="auto">
          <a:xfrm>
            <a:off x="3517900" y="1246188"/>
            <a:ext cx="174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Diagnosspecifika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indikatorer</a:t>
            </a:r>
            <a:endParaRPr lang="de-DE" dirty="0"/>
          </a:p>
        </p:txBody>
      </p:sp>
      <p:sp>
        <p:nvSpPr>
          <p:cNvPr id="45066" name="Rechteck 13"/>
          <p:cNvSpPr>
            <a:spLocks noChangeArrowheads="1"/>
          </p:cNvSpPr>
          <p:nvPr/>
        </p:nvSpPr>
        <p:spPr bwMode="auto">
          <a:xfrm>
            <a:off x="6054725" y="1260475"/>
            <a:ext cx="2146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Patientrapporterade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indikatorer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63575" y="152400"/>
            <a:ext cx="3932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4000" dirty="0" smtClean="0">
                <a:latin typeface="+mj-lt"/>
              </a:rPr>
              <a:t>Indikatorområden</a:t>
            </a:r>
            <a:endParaRPr lang="sv-SE" sz="4000" dirty="0">
              <a:latin typeface="+mj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22507" y="6105113"/>
            <a:ext cx="864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3-10 indikatorer/ område ger en bild av kvalitén som utgångspunkt för förbättringsarbete</a:t>
            </a:r>
            <a:endParaRPr lang="sv-SE" dirty="0"/>
          </a:p>
        </p:txBody>
      </p:sp>
      <p:sp>
        <p:nvSpPr>
          <p:cNvPr id="3" name="Vänster-höger 2"/>
          <p:cNvSpPr/>
          <p:nvPr/>
        </p:nvSpPr>
        <p:spPr>
          <a:xfrm>
            <a:off x="2699792" y="3527822"/>
            <a:ext cx="864096" cy="62125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Vänster-höger 13"/>
          <p:cNvSpPr/>
          <p:nvPr/>
        </p:nvSpPr>
        <p:spPr>
          <a:xfrm>
            <a:off x="5447804" y="3644784"/>
            <a:ext cx="864096" cy="62125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2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ubrik 1"/>
          <p:cNvSpPr>
            <a:spLocks noGrp="1"/>
          </p:cNvSpPr>
          <p:nvPr>
            <p:ph type="title" idx="429496729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dirty="0" smtClean="0"/>
              <a:t>Indikatorer: metod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v-SE" sz="2800" dirty="0" smtClean="0"/>
              <a:t>Evidensbaserade utvalda från existerande riktlinjer, </a:t>
            </a:r>
            <a:r>
              <a:rPr lang="sv-SE" sz="2800" dirty="0" err="1" smtClean="0"/>
              <a:t>guidelines</a:t>
            </a:r>
            <a:r>
              <a:rPr lang="sv-SE" sz="2800" dirty="0" smtClean="0"/>
              <a:t> t.ex.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v-SE" sz="2400" dirty="0" smtClean="0"/>
              <a:t>SoS nationella riktlinjer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v-SE" sz="2400" dirty="0" smtClean="0"/>
              <a:t>SoS Indikatorer för god läkemedelsterapi hos äldre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v-SE" sz="2400" dirty="0" smtClean="0"/>
              <a:t>Försäkringsmedicinskt beslutsstöd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v-SE" sz="2400" dirty="0" smtClean="0"/>
              <a:t>MIRA-projektet (Folkhälsomyndigheten)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dirty="0" smtClean="0"/>
              <a:t>Andra kvalitetsregister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dirty="0" smtClean="0"/>
              <a:t>Egna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v-SE" sz="2400" dirty="0" smtClean="0"/>
              <a:t>Litteratursökningar, diskussioner med kollegor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dirty="0" smtClean="0"/>
              <a:t>Vetenskaplig granskning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3683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3" y="704088"/>
            <a:ext cx="8696977" cy="55778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30" y="0"/>
            <a:ext cx="472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1" y="59102"/>
            <a:ext cx="6437211" cy="1628016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1021" y="621792"/>
            <a:ext cx="4967323" cy="441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786385" y="1752705"/>
          <a:ext cx="7991855" cy="50720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81691"/>
                <a:gridCol w="5410164"/>
              </a:tblGrid>
              <a:tr h="25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Indikator: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Behandling med betablockerare vid hjärtsvikt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430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Mått: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Andel listade patienter med </a:t>
                      </a:r>
                      <a:r>
                        <a:rPr lang="sv-SE" sz="1400" dirty="0" err="1">
                          <a:effectLst/>
                        </a:rPr>
                        <a:t>hjärtsvikt</a:t>
                      </a:r>
                      <a:r>
                        <a:rPr lang="sv-SE" sz="1400" dirty="0">
                          <a:effectLst/>
                        </a:rPr>
                        <a:t> som </a:t>
                      </a:r>
                      <a:r>
                        <a:rPr lang="sv-SE" sz="1400" dirty="0" err="1">
                          <a:effectLst/>
                        </a:rPr>
                        <a:t>får</a:t>
                      </a:r>
                      <a:r>
                        <a:rPr lang="sv-SE" sz="1400" dirty="0">
                          <a:effectLst/>
                        </a:rPr>
                        <a:t> behandling med betablockerare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430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Beskrivning och syfte: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Betablockerare </a:t>
                      </a:r>
                      <a:r>
                        <a:rPr lang="sv-SE" sz="1400" dirty="0" err="1">
                          <a:effectLst/>
                        </a:rPr>
                        <a:t>är</a:t>
                      </a:r>
                      <a:r>
                        <a:rPr lang="sv-SE" sz="1400" dirty="0">
                          <a:effectLst/>
                        </a:rPr>
                        <a:t> en viktig behandling som </a:t>
                      </a:r>
                      <a:r>
                        <a:rPr lang="sv-SE" sz="1400" dirty="0" err="1">
                          <a:effectLst/>
                        </a:rPr>
                        <a:t>påverkar</a:t>
                      </a:r>
                      <a:r>
                        <a:rPr lang="sv-SE" sz="1400" dirty="0">
                          <a:effectLst/>
                        </a:rPr>
                        <a:t> mortalitet, morbiditet och symtom hos patienter med </a:t>
                      </a:r>
                      <a:r>
                        <a:rPr lang="sv-SE" sz="1400" dirty="0" err="1">
                          <a:effectLst/>
                        </a:rPr>
                        <a:t>hjärtsvikt</a:t>
                      </a:r>
                      <a:r>
                        <a:rPr lang="sv-SE" sz="1400" dirty="0">
                          <a:effectLst/>
                        </a:rPr>
                        <a:t>.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1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Typ av Indikator: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Process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430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Teknisk beskrivning: 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Täljare: Antal listade patienter med diagnosen hjärtsvikt och behandling med betablockad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1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Nämnare: Antal listade patienter med diagnosen hjärtsvikt 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1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Datakälla: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Journalsystem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55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Variabler: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Pat ID, diagnosen hjärtsvikt enl specifikation, ATC-koder enl specifikation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1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Felkällor: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Förskrivning utanför journalsystemet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430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Indikatorns ursprung: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SoS indikator 6.3: Andel patienter med hjärtsvikt som får behandling med betablockerare 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374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Indikatorn identisk eller förändrad: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Identisk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21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Andra register: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RiksSvikt  använder samma indikator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7" marR="42277" marT="0" marB="0"/>
                </a:tc>
              </a:tr>
              <a:tr h="1077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7" marR="42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Fr </a:t>
                      </a:r>
                      <a:r>
                        <a:rPr lang="sv-SE" sz="1400" dirty="0" err="1">
                          <a:effectLst/>
                        </a:rPr>
                        <a:t>Pvkvalitet</a:t>
                      </a:r>
                      <a:r>
                        <a:rPr lang="sv-SE" sz="1400" dirty="0">
                          <a:effectLst/>
                        </a:rPr>
                        <a:t> Patienter med </a:t>
                      </a:r>
                      <a:r>
                        <a:rPr lang="sv-SE" sz="1400" dirty="0" err="1">
                          <a:effectLst/>
                        </a:rPr>
                        <a:t>ischemisk</a:t>
                      </a:r>
                      <a:r>
                        <a:rPr lang="sv-SE" sz="1400" dirty="0">
                          <a:effectLst/>
                        </a:rPr>
                        <a:t> hjärtsjukdom och lindrig svikt bör ha beta-blockad i ordinarie doser. Vid svår svikt och lågt blodtryck kan betablockad prövas i låg initialdos som sedan långsamt ökas [3,4].</a:t>
                      </a:r>
                      <a:br>
                        <a:rPr lang="sv-SE" sz="1400" dirty="0">
                          <a:effectLst/>
                        </a:rPr>
                      </a:br>
                      <a:r>
                        <a:rPr lang="sv-SE" sz="1400" u="sng" dirty="0">
                          <a:effectLst/>
                          <a:hlinkClick r:id="rId3"/>
                        </a:rPr>
                        <a:t>Hjärtsvikt </a:t>
                      </a:r>
                      <a:r>
                        <a:rPr lang="sv-SE" sz="1400" u="sng" dirty="0">
                          <a:effectLst/>
                          <a:hlinkClick r:id="rId4"/>
                        </a:rPr>
                        <a:t>http://</a:t>
                      </a:r>
                      <a:r>
                        <a:rPr lang="sv-SE" sz="1400" u="sng" dirty="0" smtClean="0">
                          <a:effectLst/>
                          <a:hlinkClick r:id="rId4"/>
                        </a:rPr>
                        <a:t>www.fass.se/LIF/lakarbok/artikel.jsp?articleID=5587</a:t>
                      </a:r>
                      <a:endParaRPr lang="sv-SE" sz="1400" u="sng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http://www.socialstyrelsen.se/nationellariktlinjerhjartsjukvard</a:t>
                      </a:r>
                    </a:p>
                  </a:txBody>
                  <a:tcPr marL="42277" marR="422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1" y="59102"/>
            <a:ext cx="6437211" cy="1628016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1021" y="621792"/>
            <a:ext cx="4967323" cy="441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62663"/>
              </p:ext>
            </p:extLst>
          </p:nvPr>
        </p:nvGraphicFramePr>
        <p:xfrm>
          <a:off x="219621" y="1958870"/>
          <a:ext cx="8302943" cy="215703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26221"/>
                <a:gridCol w="7076722"/>
              </a:tblGrid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Diagnoskod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I110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Hypertensiv hjärtsjukdom med hjärtsvikt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I130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Hypertensiv hjärt- och njursjukdom med hjärtsvikt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52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I132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Hypertensiv hjärt- och njursjukdom med både hjärtsvikt och njursvikt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I50-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Hjärtinsufficiens 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I500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Kronisk hjärtinsufficiens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I501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Vänsterhjärtsvikt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I509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Hjärtinsufficiens, ospecificerad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1" y="59102"/>
            <a:ext cx="6437211" cy="1628016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1021" y="621792"/>
            <a:ext cx="4967323" cy="441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94766"/>
              </p:ext>
            </p:extLst>
          </p:nvPr>
        </p:nvGraphicFramePr>
        <p:xfrm>
          <a:off x="1766656" y="1329444"/>
          <a:ext cx="6693763" cy="5559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481"/>
                <a:gridCol w="4400282"/>
              </a:tblGrid>
              <a:tr h="79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33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Tid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mån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Ålder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alla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Kön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alla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Kontakttyp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alla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Yrkeskategori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alla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Uttagna läkemedel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Listad vc vid datauttag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ja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ATC-koder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C09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C07AA03 Pindolol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C07AA05 Propranolol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C07AA07 Sotalol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C07AB02 Metoprolol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C07AB03 Atenolol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C07AB07 Bisoprolol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C07AB08 Celiprolol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C07AB12 Nebivolol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C07AG01 Labetalol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1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C07AG02 Karvedilol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2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C07FB02 </a:t>
                      </a:r>
                      <a:r>
                        <a:rPr lang="sv-SE" sz="1600" dirty="0" err="1">
                          <a:effectLst/>
                        </a:rPr>
                        <a:t>Metoprolol</a:t>
                      </a:r>
                      <a:r>
                        <a:rPr lang="sv-SE" sz="1600" dirty="0">
                          <a:effectLst/>
                        </a:rPr>
                        <a:t> och andra </a:t>
                      </a:r>
                      <a:r>
                        <a:rPr lang="sv-SE" sz="1600" dirty="0" err="1">
                          <a:effectLst/>
                        </a:rPr>
                        <a:t>antihypertensiva</a:t>
                      </a:r>
                      <a:r>
                        <a:rPr lang="sv-SE" sz="1600" dirty="0">
                          <a:effectLst/>
                        </a:rPr>
                        <a:t> medel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6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1" y="341905"/>
            <a:ext cx="6801381" cy="1720117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71021" y="1580229"/>
            <a:ext cx="5184560" cy="541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4" y="2176129"/>
            <a:ext cx="7571250" cy="383236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 rot="20800606">
            <a:off x="3932117" y="4372321"/>
            <a:ext cx="46497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b="1" dirty="0" smtClean="0"/>
              <a:t>Återrapportering:</a:t>
            </a:r>
          </a:p>
          <a:p>
            <a:r>
              <a:rPr lang="sv-SE" dirty="0"/>
              <a:t>Lokalt och nationellt med andra som jämförelse</a:t>
            </a:r>
          </a:p>
          <a:p>
            <a:r>
              <a:rPr lang="sv-SE" dirty="0" smtClean="0"/>
              <a:t>Mina patienter</a:t>
            </a:r>
          </a:p>
        </p:txBody>
      </p:sp>
    </p:spTree>
    <p:extLst>
      <p:ext uri="{BB962C8B-B14F-4D97-AF65-F5344CB8AC3E}">
        <p14:creationId xmlns:p14="http://schemas.microsoft.com/office/powerpoint/2010/main" val="32752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1508761" y="1825625"/>
            <a:ext cx="5743638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latin typeface="+mj-lt"/>
              </a:rPr>
              <a:t>Syfte: förbättringsarbete</a:t>
            </a:r>
          </a:p>
          <a:p>
            <a:pPr algn="ctr"/>
            <a:endParaRPr lang="sv-SE" sz="4000" dirty="0">
              <a:latin typeface="+mj-lt"/>
            </a:endParaRPr>
          </a:p>
          <a:p>
            <a:pPr algn="ctr"/>
            <a:r>
              <a:rPr lang="sv-SE" sz="4000" dirty="0" smtClean="0">
                <a:latin typeface="+mj-lt"/>
              </a:rPr>
              <a:t>Siffrorna är bara </a:t>
            </a:r>
            <a:br>
              <a:rPr lang="sv-SE" sz="4000" dirty="0" smtClean="0">
                <a:latin typeface="+mj-lt"/>
              </a:rPr>
            </a:br>
            <a:r>
              <a:rPr lang="sv-SE" sz="4000" dirty="0" smtClean="0">
                <a:latin typeface="+mj-lt"/>
              </a:rPr>
              <a:t>en utgångspunkt </a:t>
            </a:r>
            <a:br>
              <a:rPr lang="sv-SE" sz="4000" dirty="0" smtClean="0">
                <a:latin typeface="+mj-lt"/>
              </a:rPr>
            </a:br>
            <a:r>
              <a:rPr lang="sv-SE" sz="4000" dirty="0" smtClean="0">
                <a:latin typeface="+mj-lt"/>
              </a:rPr>
              <a:t>för </a:t>
            </a:r>
            <a:r>
              <a:rPr lang="sv-SE" sz="4000" dirty="0">
                <a:latin typeface="+mj-lt"/>
              </a:rPr>
              <a:t>reflexion och lärande </a:t>
            </a:r>
            <a:endParaRPr lang="sv-SE" sz="4000" dirty="0" smtClean="0">
              <a:latin typeface="+mj-lt"/>
            </a:endParaRPr>
          </a:p>
          <a:p>
            <a:pPr algn="ctr"/>
            <a:r>
              <a:rPr lang="sv-SE" sz="4000" dirty="0" smtClean="0">
                <a:latin typeface="+mj-lt"/>
              </a:rPr>
              <a:t>om </a:t>
            </a:r>
            <a:r>
              <a:rPr lang="sv-SE" sz="4000" dirty="0">
                <a:latin typeface="+mj-lt"/>
              </a:rPr>
              <a:t>en komplex verklighet</a:t>
            </a:r>
          </a:p>
        </p:txBody>
      </p:sp>
    </p:spTree>
    <p:extLst>
      <p:ext uri="{BB962C8B-B14F-4D97-AF65-F5344CB8AC3E}">
        <p14:creationId xmlns:p14="http://schemas.microsoft.com/office/powerpoint/2010/main" val="21544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894" y="0"/>
            <a:ext cx="7886700" cy="1325563"/>
          </a:xfrm>
        </p:spPr>
        <p:txBody>
          <a:bodyPr/>
          <a:lstStyle/>
          <a:p>
            <a:pPr algn="ctr"/>
            <a:r>
              <a:rPr lang="sv-SE" sz="5400" b="1" dirty="0" smtClean="0"/>
              <a:t>Historik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51722"/>
            <a:ext cx="7886700" cy="5274365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Början av 2000-talet försök att extrahera och sammanställa kvalitetsdata nationellt från olika journaldatasystem med stöd av SFAM och Allmänmedicinska institutioner</a:t>
            </a:r>
          </a:p>
          <a:p>
            <a:r>
              <a:rPr lang="sv-SE" dirty="0" smtClean="0"/>
              <a:t>Nytt initiativ från SFAM och Universitetens allmänmedicinska institutioner i slutet av 2000-talet</a:t>
            </a:r>
          </a:p>
          <a:p>
            <a:r>
              <a:rPr lang="sv-SE" dirty="0" smtClean="0"/>
              <a:t>Måns Roséns utredning där vikten av kvalitetsdata från Primärvården betonades</a:t>
            </a:r>
          </a:p>
          <a:p>
            <a:r>
              <a:rPr lang="sv-SE" dirty="0" smtClean="0"/>
              <a:t>2012-2014 erhölls pengar från kvalitetsregister-satsningen – SKL och arbetsgrupp bildades från 3 initiativ</a:t>
            </a:r>
          </a:p>
          <a:p>
            <a:r>
              <a:rPr lang="sv-SE" dirty="0" smtClean="0"/>
              <a:t>2014 extern granskning (MB) och tillsattes en extern oberoende projektledare (SB)</a:t>
            </a:r>
          </a:p>
          <a:p>
            <a:r>
              <a:rPr lang="sv-SE" dirty="0" smtClean="0"/>
              <a:t>2015 – professionsföreningarna erhöll medel från kvalitetsregistersatsningen för att ge </a:t>
            </a:r>
            <a:r>
              <a:rPr lang="sv-SE" dirty="0"/>
              <a:t>stöd till fortsatt arbete med kvalitetsdata i </a:t>
            </a:r>
            <a:r>
              <a:rPr lang="sv-SE" dirty="0" smtClean="0"/>
              <a:t>primärvården (”sommarprojektet”)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688975" y="2984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5400" b="1" dirty="0" err="1" smtClean="0"/>
              <a:t>Pilotstudie</a:t>
            </a:r>
            <a:r>
              <a:rPr lang="en-GB" sz="5400" b="1" dirty="0" smtClean="0"/>
              <a:t> NPR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2800" b="1" dirty="0" smtClean="0">
                <a:latin typeface="+mj-lt"/>
                <a:cs typeface="Helvetica" charset="0"/>
              </a:rPr>
              <a:t>Syfte</a:t>
            </a:r>
            <a:r>
              <a:rPr lang="sv-SE" sz="2800" dirty="0" smtClean="0">
                <a:latin typeface="+mj-lt"/>
                <a:cs typeface="Helvetica" charset="0"/>
              </a:rPr>
              <a:t>: Att i liten omfattning utvärdera genomförbarhet (</a:t>
            </a:r>
            <a:r>
              <a:rPr lang="sv-SE" sz="2800" dirty="0" err="1" smtClean="0">
                <a:latin typeface="+mj-lt"/>
                <a:cs typeface="Helvetica" charset="0"/>
              </a:rPr>
              <a:t>feasibility</a:t>
            </a:r>
            <a:r>
              <a:rPr lang="sv-SE" sz="2800" dirty="0" smtClean="0">
                <a:latin typeface="+mj-lt"/>
                <a:cs typeface="Helvetica" charset="0"/>
              </a:rPr>
              <a:t>) av framarbetad konceptuell nationell modell.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+mj-lt"/>
              </a:rPr>
              <a:t>6 </a:t>
            </a:r>
            <a:r>
              <a:rPr lang="en-GB" sz="2800" dirty="0" err="1" smtClean="0">
                <a:latin typeface="+mj-lt"/>
              </a:rPr>
              <a:t>Vårdcentraler</a:t>
            </a:r>
            <a:r>
              <a:rPr lang="en-GB" sz="2800" dirty="0" smtClean="0">
                <a:latin typeface="+mj-lt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dirty="0" smtClean="0">
                <a:latin typeface="+mj-lt"/>
              </a:rPr>
              <a:t>(2 VGR, 2 Stockholm, 2 </a:t>
            </a:r>
            <a:r>
              <a:rPr lang="en-GB" sz="2000" dirty="0" err="1" smtClean="0">
                <a:latin typeface="+mj-lt"/>
              </a:rPr>
              <a:t>Skåne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både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privata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och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offentliga</a:t>
            </a:r>
            <a:r>
              <a:rPr lang="en-GB" sz="2000" dirty="0" smtClean="0">
                <a:latin typeface="+mj-lt"/>
              </a:rPr>
              <a:t>)</a:t>
            </a:r>
            <a:endParaRPr lang="en-GB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+mj-lt"/>
              </a:rPr>
              <a:t>Data </a:t>
            </a:r>
            <a:r>
              <a:rPr lang="en-GB" sz="2800" dirty="0" err="1" smtClean="0">
                <a:latin typeface="+mj-lt"/>
              </a:rPr>
              <a:t>från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ett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år</a:t>
            </a:r>
            <a:r>
              <a:rPr lang="en-GB" sz="2800" smtClean="0">
                <a:latin typeface="+mj-lt"/>
              </a:rPr>
              <a:t> - 2012 </a:t>
            </a:r>
            <a:r>
              <a:rPr lang="en-GB" sz="2800" dirty="0" smtClean="0">
                <a:latin typeface="+mj-lt"/>
              </a:rPr>
              <a:t>(</a:t>
            </a:r>
            <a:r>
              <a:rPr lang="en-GB" sz="2800" dirty="0" err="1" smtClean="0">
                <a:latin typeface="+mj-lt"/>
              </a:rPr>
              <a:t>jan-dec</a:t>
            </a:r>
            <a:r>
              <a:rPr lang="en-GB" sz="2800" dirty="0" smtClean="0">
                <a:latin typeface="+mj-lt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4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olika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journalsystem</a:t>
            </a:r>
            <a:endParaRPr lang="en-GB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+mj-lt"/>
              </a:rPr>
              <a:t>4 </a:t>
            </a:r>
            <a:r>
              <a:rPr lang="en-GB" sz="2800" dirty="0" err="1" smtClean="0">
                <a:latin typeface="+mj-lt"/>
              </a:rPr>
              <a:t>diagnoser</a:t>
            </a:r>
            <a:r>
              <a:rPr lang="en-GB" sz="2800" dirty="0" smtClean="0">
                <a:latin typeface="+mj-lt"/>
              </a:rPr>
              <a:t> (</a:t>
            </a:r>
            <a:r>
              <a:rPr lang="en-GB" sz="2800" dirty="0" err="1" smtClean="0">
                <a:latin typeface="+mj-lt"/>
              </a:rPr>
              <a:t>tonsillit</a:t>
            </a:r>
            <a:r>
              <a:rPr lang="en-GB" sz="2800" dirty="0" smtClean="0">
                <a:latin typeface="+mj-lt"/>
              </a:rPr>
              <a:t>, diabetes, </a:t>
            </a:r>
            <a:r>
              <a:rPr lang="en-GB" sz="2800" dirty="0" err="1" smtClean="0">
                <a:latin typeface="+mj-lt"/>
              </a:rPr>
              <a:t>artros</a:t>
            </a:r>
            <a:r>
              <a:rPr lang="en-GB" sz="2800" dirty="0" smtClean="0">
                <a:latin typeface="+mj-lt"/>
              </a:rPr>
              <a:t>, depression)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18895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Diabetes: antal patienter efter åldersgrupp och HbA1c </a:t>
            </a:r>
          </a:p>
        </p:txBody>
      </p:sp>
      <p:sp>
        <p:nvSpPr>
          <p:cNvPr id="37890" name="Rechteck 7"/>
          <p:cNvSpPr>
            <a:spLocks noChangeArrowheads="1"/>
          </p:cNvSpPr>
          <p:nvPr/>
        </p:nvSpPr>
        <p:spPr bwMode="auto">
          <a:xfrm>
            <a:off x="120650" y="21510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VC 1:</a:t>
            </a:r>
          </a:p>
          <a:p>
            <a:pPr algn="ctr"/>
            <a:r>
              <a:rPr lang="en-GB">
                <a:latin typeface="Calibri" pitchFamily="34" charset="0"/>
              </a:rPr>
              <a:t>199 pat with Diabetes diagnosis 2012</a:t>
            </a:r>
          </a:p>
          <a:p>
            <a:pPr algn="ctr"/>
            <a:r>
              <a:rPr lang="en-GB">
                <a:latin typeface="Calibri" pitchFamily="34" charset="0"/>
              </a:rPr>
              <a:t>102 pat with Hb1Ac measurement (51%) </a:t>
            </a:r>
          </a:p>
        </p:txBody>
      </p:sp>
      <p:sp>
        <p:nvSpPr>
          <p:cNvPr id="37891" name="Rechteck 8"/>
          <p:cNvSpPr>
            <a:spLocks noChangeArrowheads="1"/>
          </p:cNvSpPr>
          <p:nvPr/>
        </p:nvSpPr>
        <p:spPr bwMode="auto">
          <a:xfrm>
            <a:off x="4572000" y="2133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VC 2:</a:t>
            </a:r>
          </a:p>
          <a:p>
            <a:pPr algn="ctr"/>
            <a:r>
              <a:rPr lang="en-GB">
                <a:latin typeface="Calibri" pitchFamily="34" charset="0"/>
              </a:rPr>
              <a:t>549 pat pat with Diabetes diagnosis 2012 </a:t>
            </a:r>
          </a:p>
          <a:p>
            <a:pPr algn="ctr"/>
            <a:r>
              <a:rPr lang="en-GB">
                <a:latin typeface="Calibri" pitchFamily="34" charset="0"/>
              </a:rPr>
              <a:t>385 patients with HbA1c measurement (70%)  </a:t>
            </a:r>
          </a:p>
        </p:txBody>
      </p:sp>
      <p:sp>
        <p:nvSpPr>
          <p:cNvPr id="37892" name="Textfeld 11"/>
          <p:cNvSpPr txBox="1">
            <a:spLocks noChangeArrowheads="1"/>
          </p:cNvSpPr>
          <p:nvPr/>
        </p:nvSpPr>
        <p:spPr bwMode="auto">
          <a:xfrm rot="3107963">
            <a:off x="386557" y="5631656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HbA1c</a:t>
            </a:r>
          </a:p>
        </p:txBody>
      </p:sp>
      <p:sp>
        <p:nvSpPr>
          <p:cNvPr id="37893" name="Textfeld 12"/>
          <p:cNvSpPr txBox="1">
            <a:spLocks noChangeArrowheads="1"/>
          </p:cNvSpPr>
          <p:nvPr/>
        </p:nvSpPr>
        <p:spPr bwMode="auto">
          <a:xfrm rot="-651211">
            <a:off x="2724150" y="5908675"/>
            <a:ext cx="94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Age-group</a:t>
            </a:r>
          </a:p>
        </p:txBody>
      </p:sp>
      <p:sp>
        <p:nvSpPr>
          <p:cNvPr id="37894" name="Textfeld 13"/>
          <p:cNvSpPr txBox="1">
            <a:spLocks noChangeArrowheads="1"/>
          </p:cNvSpPr>
          <p:nvPr/>
        </p:nvSpPr>
        <p:spPr bwMode="auto">
          <a:xfrm rot="5193632">
            <a:off x="-688180" y="4120356"/>
            <a:ext cx="1922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% of pat with measurement</a:t>
            </a:r>
          </a:p>
        </p:txBody>
      </p:sp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121176" y="3074234"/>
          <a:ext cx="4572000" cy="320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4572000" y="3074235"/>
          <a:ext cx="4480843" cy="320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7" name="Titel 1"/>
          <p:cNvSpPr txBox="1">
            <a:spLocks/>
          </p:cNvSpPr>
          <p:nvPr/>
        </p:nvSpPr>
        <p:spPr bwMode="auto">
          <a:xfrm>
            <a:off x="179388" y="26035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400" b="1">
                <a:latin typeface="Verdana" pitchFamily="34" charset="0"/>
              </a:rPr>
              <a:t>Kan vi lätt identifiera riskgrupper?</a:t>
            </a:r>
          </a:p>
        </p:txBody>
      </p:sp>
      <p:sp>
        <p:nvSpPr>
          <p:cNvPr id="3" name="Pfeil nach oben 2"/>
          <p:cNvSpPr/>
          <p:nvPr/>
        </p:nvSpPr>
        <p:spPr>
          <a:xfrm rot="12554611">
            <a:off x="6816725" y="4275138"/>
            <a:ext cx="576263" cy="79216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54075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Tonsillit: antibiotikaförskrivning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608875" y="1635135"/>
          <a:ext cx="8245909" cy="44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Rechteck 2"/>
          <p:cNvSpPr>
            <a:spLocks noChangeArrowheads="1"/>
          </p:cNvSpPr>
          <p:nvPr/>
        </p:nvSpPr>
        <p:spPr bwMode="auto">
          <a:xfrm>
            <a:off x="1331913" y="404813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>
                <a:latin typeface="Verdana" pitchFamily="34" charset="0"/>
              </a:rPr>
              <a:t>Följer vi riktlinjerna?</a:t>
            </a:r>
          </a:p>
        </p:txBody>
      </p:sp>
    </p:spTree>
    <p:extLst>
      <p:ext uri="{BB962C8B-B14F-4D97-AF65-F5344CB8AC3E}">
        <p14:creationId xmlns:p14="http://schemas.microsoft.com/office/powerpoint/2010/main" val="28871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nhaltsplatzhalter 2"/>
          <p:cNvSpPr>
            <a:spLocks noGrp="1"/>
          </p:cNvSpPr>
          <p:nvPr>
            <p:ph idx="4294967295"/>
          </p:nvPr>
        </p:nvSpPr>
        <p:spPr>
          <a:xfrm>
            <a:off x="457200" y="341313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altLang="sv-SE" sz="2400" smtClean="0">
                <a:solidFill>
                  <a:srgbClr val="014889"/>
                </a:solidFill>
                <a:latin typeface="Arial" pitchFamily="34" charset="0"/>
              </a:rPr>
              <a:t>Från pilotstudien: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altLang="sv-SE" sz="2400" smtClean="0">
                <a:solidFill>
                  <a:srgbClr val="014889"/>
                </a:solidFill>
                <a:latin typeface="Arial" pitchFamily="34" charset="0"/>
              </a:rPr>
              <a:t>Teknisk användbarhet av data från journalsystemen</a:t>
            </a:r>
          </a:p>
          <a:p>
            <a:pPr marL="0" indent="0" eaLnBrk="1" hangingPunct="1"/>
            <a:endParaRPr lang="en-GB" altLang="sv-SE" smtClean="0">
              <a:latin typeface="Arial" pitchFamily="34" charset="0"/>
            </a:endParaRPr>
          </a:p>
        </p:txBody>
      </p:sp>
      <p:graphicFrame>
        <p:nvGraphicFramePr>
          <p:cNvPr id="27688" name="Group 40"/>
          <p:cNvGraphicFramePr>
            <a:graphicFrameLocks noGrp="1"/>
          </p:cNvGraphicFramePr>
          <p:nvPr/>
        </p:nvGraphicFramePr>
        <p:xfrm>
          <a:off x="1014413" y="1400175"/>
          <a:ext cx="7318375" cy="5053010"/>
        </p:xfrm>
        <a:graphic>
          <a:graphicData uri="http://schemas.openxmlformats.org/drawingml/2006/table">
            <a:tbl>
              <a:tblPr/>
              <a:tblGrid>
                <a:gridCol w="3702050"/>
                <a:gridCol w="3616325"/>
              </a:tblGrid>
              <a:tr h="49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</a:rPr>
                        <a:t>Typ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</a:rPr>
                        <a:t>av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</a:rPr>
                        <a:t> data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itchFamily="34" charset="0"/>
                        </a:rPr>
                        <a:t>användbar?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Diagnoser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fullt användbar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4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Laboratoriediagnostik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viss mapping, sedan fullt användbar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49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Läkemedel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fullt användbar, dock ej APODOS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49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Sjukskrivning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delvis användbar, teknisk lösbar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div. åtgårdskoder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delvis användbar, ensning behövs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Livstil (Rökning, Alkohol, Fysisk akt)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delvis användbar, ensning behövs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Remisser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Ej användbar, ensning behövs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401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Kontaktdata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Ej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användbar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ensning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behövs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3923</TotalTime>
  <Words>1067</Words>
  <Application>Microsoft Office PowerPoint</Application>
  <PresentationFormat>Bildspel på skärmen (4:3)</PresentationFormat>
  <Paragraphs>252</Paragraphs>
  <Slides>28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Franklin Gothic Medium</vt:lpstr>
      <vt:lpstr>Helvetica</vt:lpstr>
      <vt:lpstr>Times New Roman</vt:lpstr>
      <vt:lpstr>Verdana</vt:lpstr>
      <vt:lpstr>Office-tema</vt:lpstr>
      <vt:lpstr>Nationellt system för Primärvårdskvalitet (NPK)</vt:lpstr>
      <vt:lpstr>Styrgrupp NPK</vt:lpstr>
      <vt:lpstr>Historik</vt:lpstr>
      <vt:lpstr>Pilotstudie NPR</vt:lpstr>
      <vt:lpstr>PowerPoint-presentation</vt:lpstr>
      <vt:lpstr>PowerPoint-presentation</vt:lpstr>
      <vt:lpstr>Diabetes: antal patienter efter åldersgrupp och HbA1c </vt:lpstr>
      <vt:lpstr>Tonsillit: antibiotikaförskrivning</vt:lpstr>
      <vt:lpstr>PowerPoint-presentation</vt:lpstr>
      <vt:lpstr>PowerPoint-presentation</vt:lpstr>
      <vt:lpstr>Ansökan från professionsorganisationerna</vt:lpstr>
      <vt:lpstr>”Sommarprojektet”/NPK</vt:lpstr>
      <vt:lpstr>”Lokal/regional snurra” (Återkopplingsverktyg)</vt:lpstr>
      <vt:lpstr>Stödstrukturer för kontinuerligt förbättringsarbete lokalt/regionalt</vt:lpstr>
      <vt:lpstr>Överföring data till nationell fond för överföring och presentation VIS/”Snurra”</vt:lpstr>
      <vt:lpstr>Framtid</vt:lpstr>
      <vt:lpstr>Nationellt system för Primärvårdskvalitet (NPK)  </vt:lpstr>
      <vt:lpstr>PowerPoint-presentation</vt:lpstr>
      <vt:lpstr> Indikatorer:  Vårdkvalitet inte bara per diagnos utan för ”hela” patienten </vt:lpstr>
      <vt:lpstr> Indikatorer:  Vårdkvalitet inte bara per diagnos utan för ”hela” patienten </vt:lpstr>
      <vt:lpstr>PowerPoint-presentation</vt:lpstr>
      <vt:lpstr>Indikatorer: metod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Nationellt system för Primärvårdskvalitet (NPK)</dc:title>
  <dc:creator>Eva Arvidsson</dc:creator>
  <cp:lastModifiedBy>Eva Arvidsson</cp:lastModifiedBy>
  <cp:revision>51</cp:revision>
  <dcterms:created xsi:type="dcterms:W3CDTF">2015-11-08T15:00:49Z</dcterms:created>
  <dcterms:modified xsi:type="dcterms:W3CDTF">2015-12-01T09:57:30Z</dcterms:modified>
</cp:coreProperties>
</file>