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66" r:id="rId4"/>
    <p:sldId id="281" r:id="rId5"/>
    <p:sldId id="283" r:id="rId6"/>
    <p:sldId id="284" r:id="rId7"/>
    <p:sldId id="282" r:id="rId8"/>
    <p:sldId id="277" r:id="rId9"/>
    <p:sldId id="278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F47A-62F9-4C2B-AF78-A60D4BFA5D05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074B-85AC-4434-AE8E-D5B8C4870A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7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D05A-257B-904E-8EEB-B5159DF974C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00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D05A-257B-904E-8EEB-B5159DF974C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51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D05A-257B-904E-8EEB-B5159DF974C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782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D05A-257B-904E-8EEB-B5159DF974C8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92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4D17-C7C5-4E18-ACD3-0BE1BDEF605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30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4D17-C7C5-4E18-ACD3-0BE1BDEF605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9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75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58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42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6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04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733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71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35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145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08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1EB3-D4A1-4658-8AB8-0F6858D84F4A}" type="datetimeFigureOut">
              <a:rPr lang="sv-SE" smtClean="0"/>
              <a:t>2015-10-21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A6DD-2A5D-4245-8844-2790FAF9A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8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lannerstrom@dll.se" TargetMode="External"/><Relationship Id="rId2" Type="http://schemas.openxmlformats.org/officeDocument/2006/relationships/hyperlink" Target="mailto:Inger.Eng@liv.s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nLDUzcLT2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sz="4800" dirty="0" smtClean="0"/>
              <a:t>Kroniskt Engagerad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ett nationellt designprojekt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1567378"/>
          </a:xfrm>
        </p:spPr>
        <p:txBody>
          <a:bodyPr>
            <a:normAutofit fontScale="70000" lnSpcReduction="20000"/>
          </a:bodyPr>
          <a:lstStyle/>
          <a:p>
            <a:pPr algn="l">
              <a:spcBef>
                <a:spcPts val="0"/>
              </a:spcBef>
            </a:pPr>
            <a:r>
              <a:rPr lang="sv-SE" sz="2800" dirty="0" smtClean="0">
                <a:solidFill>
                  <a:schemeClr val="tx1"/>
                </a:solidFill>
              </a:rPr>
              <a:t>Inger Eng</a:t>
            </a:r>
          </a:p>
          <a:p>
            <a:pPr algn="l">
              <a:spcBef>
                <a:spcPts val="0"/>
              </a:spcBef>
            </a:pPr>
            <a:r>
              <a:rPr lang="sv-SE" sz="2400" dirty="0" smtClean="0">
                <a:solidFill>
                  <a:schemeClr val="tx1"/>
                </a:solidFill>
              </a:rPr>
              <a:t>enhetschef, vårdcentralen Kronoparken, Karlstad, landstinget i  Värmland </a:t>
            </a:r>
            <a:r>
              <a:rPr lang="sv-SE" sz="2400" dirty="0" smtClean="0">
                <a:solidFill>
                  <a:schemeClr val="tx1"/>
                </a:solidFill>
                <a:hlinkClick r:id="rId2"/>
              </a:rPr>
              <a:t>Inger.Eng@liv.se</a:t>
            </a:r>
            <a:endParaRPr lang="sv-SE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sv-SE" sz="21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600" dirty="0" smtClean="0">
                <a:solidFill>
                  <a:schemeClr val="tx1"/>
                </a:solidFill>
              </a:rPr>
              <a:t>Linda Lännerström</a:t>
            </a:r>
          </a:p>
          <a:p>
            <a:pPr algn="l">
              <a:spcBef>
                <a:spcPts val="0"/>
              </a:spcBef>
            </a:pPr>
            <a:r>
              <a:rPr lang="sv-SE" sz="2400" dirty="0" smtClean="0">
                <a:solidFill>
                  <a:schemeClr val="tx1"/>
                </a:solidFill>
              </a:rPr>
              <a:t>verksamhetsutvecklare, Division Primärvård Landstinget Sörmland (vårdcentralen City, Eskilstuna) </a:t>
            </a:r>
            <a:r>
              <a:rPr lang="sv-SE" sz="2400" dirty="0" smtClean="0">
                <a:solidFill>
                  <a:schemeClr val="tx1"/>
                </a:solidFill>
                <a:hlinkClick r:id="rId3"/>
              </a:rPr>
              <a:t>linda.lannerstrom@dll.se</a:t>
            </a:r>
            <a:endParaRPr lang="sv-SE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4" name="Platshållare för innehåll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91043"/>
            <a:ext cx="3007000" cy="63430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5960700"/>
            <a:ext cx="2623127" cy="56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87550"/>
            <a:ext cx="1512168" cy="73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2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800" dirty="0" smtClean="0">
                <a:hlinkClick r:id="rId2"/>
              </a:rPr>
              <a:t>https://www.youtube.com/watch?v=WnLDUzcLT2c</a:t>
            </a:r>
            <a:endParaRPr lang="sv-SE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sz="5400" dirty="0"/>
          </a:p>
        </p:txBody>
      </p:sp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7463"/>
            <a:ext cx="3384376" cy="71390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105862"/>
            <a:ext cx="2952328" cy="63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0981"/>
            <a:ext cx="1701944" cy="83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89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 bwMode="auto">
          <a:xfrm>
            <a:off x="457200" y="602134"/>
            <a:ext cx="8229600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v-SE" altLang="sv-SE" dirty="0" smtClean="0"/>
              <a:t>Ett annat sätt att arbeta</a:t>
            </a:r>
            <a:endParaRPr lang="sv-SE" altLang="sv-SE" dirty="0" smtClean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609600" y="1773114"/>
            <a:ext cx="8229600" cy="31680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sv-SE" sz="2800" kern="0" dirty="0" smtClean="0">
                <a:latin typeface="+mn-lt"/>
              </a:rPr>
              <a:t>Patienter med i projektteamet från start</a:t>
            </a:r>
          </a:p>
          <a:p>
            <a:pPr>
              <a:defRPr/>
            </a:pPr>
            <a:r>
              <a:rPr lang="sv-SE" sz="2800" kern="0" dirty="0" smtClean="0">
                <a:latin typeface="+mn-lt"/>
              </a:rPr>
              <a:t>Designkompetens</a:t>
            </a:r>
          </a:p>
          <a:p>
            <a:pPr>
              <a:defRPr/>
            </a:pPr>
            <a:r>
              <a:rPr lang="sv-SE" sz="2800" kern="0" dirty="0" smtClean="0">
                <a:latin typeface="+mn-lt"/>
              </a:rPr>
              <a:t>Förbättringsområden är baserade på intervjuer med kroniskt sjuka och personal</a:t>
            </a:r>
          </a:p>
          <a:p>
            <a:pPr>
              <a:defRPr/>
            </a:pPr>
            <a:r>
              <a:rPr lang="sv-SE" sz="2800" kern="0" dirty="0" smtClean="0">
                <a:latin typeface="+mn-lt"/>
              </a:rPr>
              <a:t>Både patienter och personal har fått prioritera förbättringsförslag</a:t>
            </a:r>
          </a:p>
        </p:txBody>
      </p:sp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7463"/>
            <a:ext cx="3384376" cy="71390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105862"/>
            <a:ext cx="2952328" cy="63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0981"/>
            <a:ext cx="1701944" cy="83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3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3600" dirty="0" smtClean="0"/>
              <a:t>Insikter från Kroniskt Engagerad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vill träffa andra med samma diagnos men inte via </a:t>
            </a:r>
            <a:r>
              <a:rPr lang="sv-SE" sz="2000" dirty="0" smtClean="0"/>
              <a:t>patientföreningar</a:t>
            </a:r>
            <a:r>
              <a:rPr lang="sv-SE" sz="2000" dirty="0"/>
              <a:t> </a:t>
            </a:r>
          </a:p>
          <a:p>
            <a:r>
              <a:rPr lang="sv-SE" sz="2000" dirty="0"/>
              <a:t>psykisk aspekt tas sällan upp fast det </a:t>
            </a:r>
            <a:r>
              <a:rPr lang="sv-SE" sz="2000" dirty="0" smtClean="0"/>
              <a:t>behövs</a:t>
            </a:r>
            <a:r>
              <a:rPr lang="sv-SE" sz="2000" dirty="0"/>
              <a:t> </a:t>
            </a:r>
          </a:p>
          <a:p>
            <a:r>
              <a:rPr lang="sv-SE" sz="2000" dirty="0"/>
              <a:t>mycket negativt för patienter att byta läkare</a:t>
            </a:r>
          </a:p>
          <a:p>
            <a:r>
              <a:rPr lang="sv-SE" sz="2000" dirty="0" smtClean="0"/>
              <a:t>patienter </a:t>
            </a:r>
            <a:r>
              <a:rPr lang="sv-SE" sz="2000" dirty="0"/>
              <a:t>upplever att det saknas en plan för långsiktig behandling och relation till </a:t>
            </a:r>
            <a:r>
              <a:rPr lang="sv-SE" sz="2000" dirty="0" smtClean="0"/>
              <a:t>vårdcentralen</a:t>
            </a:r>
            <a:endParaRPr lang="sv-SE" sz="2000" dirty="0"/>
          </a:p>
          <a:p>
            <a:r>
              <a:rPr lang="sv-SE" sz="2000" dirty="0"/>
              <a:t>vårdens språk och tidspress gör det svårt för patienter att förstå och hinna </a:t>
            </a:r>
            <a:r>
              <a:rPr lang="sv-SE" sz="2000" dirty="0" smtClean="0"/>
              <a:t>med</a:t>
            </a:r>
            <a:endParaRPr lang="sv-SE" sz="2000" dirty="0"/>
          </a:p>
          <a:p>
            <a:r>
              <a:rPr lang="sv-SE" sz="2000" dirty="0"/>
              <a:t>patienter upplever att vården sällan ser till deras “totala” behov, t ex fysiskt &amp; psykiskt, parallella diagnoser etc</a:t>
            </a:r>
            <a:r>
              <a:rPr lang="sv-SE" sz="2000" dirty="0" smtClean="0"/>
              <a:t>.</a:t>
            </a:r>
            <a:r>
              <a:rPr lang="sv-SE" sz="2000" dirty="0"/>
              <a:t> </a:t>
            </a:r>
          </a:p>
          <a:p>
            <a:r>
              <a:rPr lang="sv-SE" sz="2000" dirty="0"/>
              <a:t>patienter vet inte vilka möjligheter till hjälp som finns inom eller utom vårdcentralen: t ex dietist, kurator, hjälpmedel</a:t>
            </a:r>
          </a:p>
          <a:p>
            <a:endParaRPr lang="sv-SE" sz="2000" dirty="0"/>
          </a:p>
        </p:txBody>
      </p:sp>
      <p:pic>
        <p:nvPicPr>
          <p:cNvPr id="4" name="Platshållare för innehåll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7463"/>
            <a:ext cx="3384376" cy="7139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105862"/>
            <a:ext cx="2952328" cy="63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0981"/>
            <a:ext cx="1701944" cy="83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2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 bwMode="auto">
          <a:xfrm>
            <a:off x="4845224" y="692696"/>
            <a:ext cx="3903240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v-SE" altLang="sv-SE" sz="3600" dirty="0" smtClean="0">
                <a:latin typeface="Helvetica Neue Light"/>
              </a:rPr>
              <a:t>Besökshjälpen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4860032" y="142991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Helvetica Neue Light"/>
              </a:rPr>
              <a:t>En hjälp i folderform för patienten före, under och efter mötet på </a:t>
            </a:r>
            <a:r>
              <a:rPr lang="sv-SE" dirty="0" smtClean="0">
                <a:latin typeface="Helvetica Neue Light"/>
              </a:rPr>
              <a:t>vårdcentralen</a:t>
            </a:r>
            <a:endParaRPr lang="sv-SE" sz="2000" dirty="0">
              <a:latin typeface="Helvetica Neue Light"/>
            </a:endParaRPr>
          </a:p>
        </p:txBody>
      </p:sp>
      <p:pic>
        <p:nvPicPr>
          <p:cNvPr id="5" name="Bildobjekt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38755" r="14247" b="21593"/>
          <a:stretch/>
        </p:blipFill>
        <p:spPr bwMode="auto">
          <a:xfrm rot="4451362">
            <a:off x="-928112" y="-932634"/>
            <a:ext cx="5112568" cy="3509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objekt 5" descr="besökshjälpen 2015 - Microsoft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24292" r="5380" b="13595"/>
          <a:stretch/>
        </p:blipFill>
        <p:spPr>
          <a:xfrm>
            <a:off x="827584" y="2968945"/>
            <a:ext cx="7812156" cy="357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 bwMode="auto">
          <a:xfrm>
            <a:off x="457200" y="260648"/>
            <a:ext cx="8229600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v-SE" altLang="sv-SE" sz="4000" dirty="0" smtClean="0">
                <a:latin typeface="Helvetica Neue Light"/>
              </a:rPr>
              <a:t>Samtalshjälpen</a:t>
            </a:r>
          </a:p>
        </p:txBody>
      </p:sp>
      <p:pic>
        <p:nvPicPr>
          <p:cNvPr id="21507" name="BC0961A9-AB4A-4402-B3F0-F5B63D8158D8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312368" cy="243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ruta 1"/>
          <p:cNvSpPr txBox="1"/>
          <p:nvPr/>
        </p:nvSpPr>
        <p:spPr>
          <a:xfrm>
            <a:off x="395536" y="9087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Helvetica Neue Light"/>
              </a:rPr>
              <a:t>Ett verktyg i kortform för att visuellt prata om resan genom vården, behandlingar, roller på vårdcentralen och vardagen med sin </a:t>
            </a:r>
            <a:r>
              <a:rPr lang="sv-SE" dirty="0" smtClean="0">
                <a:latin typeface="Helvetica Neue Light"/>
              </a:rPr>
              <a:t>sjukdom.</a:t>
            </a:r>
          </a:p>
        </p:txBody>
      </p:sp>
      <p:pic>
        <p:nvPicPr>
          <p:cNvPr id="5" name="Bildobjekt 4" descr="Bil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13245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latshållare för innehåll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7463"/>
            <a:ext cx="3384376" cy="71390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105862"/>
            <a:ext cx="2952328" cy="63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0981"/>
            <a:ext cx="1701944" cy="83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5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 bwMode="auto">
          <a:xfrm>
            <a:off x="457200" y="116632"/>
            <a:ext cx="8229600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sv-SE" altLang="sv-SE" dirty="0" smtClean="0">
                <a:latin typeface="Helvetica Neue Light"/>
              </a:rPr>
              <a:t>Behandlingsguiden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39552" y="83337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Helvetica Neue Light"/>
              </a:rPr>
              <a:t>En folder som sammanfattar information runt sjukdomen KOL baserad på nationella </a:t>
            </a:r>
            <a:r>
              <a:rPr lang="sv-SE" dirty="0" smtClean="0">
                <a:latin typeface="Helvetica Neue Light"/>
              </a:rPr>
              <a:t>riktlinjer</a:t>
            </a:r>
            <a:endParaRPr lang="sv-SE" dirty="0">
              <a:latin typeface="Helvetica Neue Light"/>
            </a:endParaRPr>
          </a:p>
        </p:txBody>
      </p:sp>
      <p:pic>
        <p:nvPicPr>
          <p:cNvPr id="5" name="Bildobjekt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21283" r="53360" b="59774"/>
          <a:stretch/>
        </p:blipFill>
        <p:spPr bwMode="auto">
          <a:xfrm rot="5400000">
            <a:off x="5792625" y="499456"/>
            <a:ext cx="2177977" cy="188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7" y="2656185"/>
            <a:ext cx="2088800" cy="295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 bwMode="auto">
          <a:xfrm>
            <a:off x="3049487" y="2656185"/>
            <a:ext cx="4906889" cy="882650"/>
          </a:xfrm>
          <a:prstGeom prst="rect">
            <a:avLst/>
          </a:prstGeom>
          <a:solidFill>
            <a:schemeClr val="bg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sv-SE" altLang="sv-SE" kern="0" dirty="0" err="1" smtClean="0">
                <a:latin typeface="Helvetica Neue Light"/>
              </a:rPr>
              <a:t>Kol-dagen</a:t>
            </a:r>
            <a:endParaRPr lang="sv-SE" altLang="sv-SE" kern="0" dirty="0" smtClean="0">
              <a:latin typeface="Helvetica Neue Light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058872" y="3538835"/>
            <a:ext cx="489750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latin typeface="Helvetica Neue Light"/>
              </a:rPr>
              <a:t>En dag eller halvdag då man får träffa andra patienter och ta med anhöriga och lära sig mer om sin sjukdom och vad man själva kan göra. </a:t>
            </a:r>
          </a:p>
        </p:txBody>
      </p:sp>
      <p:pic>
        <p:nvPicPr>
          <p:cNvPr id="9" name="Platshållare för innehåll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7463"/>
            <a:ext cx="3384376" cy="71390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105862"/>
            <a:ext cx="2952328" cy="63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0981"/>
            <a:ext cx="1701944" cy="83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3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81000"/>
            <a:ext cx="8124825" cy="549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7463"/>
            <a:ext cx="3384376" cy="71390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105862"/>
            <a:ext cx="2952328" cy="63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0981"/>
            <a:ext cx="1701944" cy="83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0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4000" dirty="0" smtClean="0">
                <a:latin typeface="Calibri" panose="020F0502020204030204" pitchFamily="34" charset="0"/>
              </a:rPr>
              <a:t>På </a:t>
            </a:r>
            <a:r>
              <a:rPr lang="sv-SE" sz="4000" dirty="0">
                <a:latin typeface="Calibri" panose="020F0502020204030204" pitchFamily="34" charset="0"/>
              </a:rPr>
              <a:t>frågan vad </a:t>
            </a:r>
            <a:r>
              <a:rPr lang="sv-SE" sz="4000" dirty="0" smtClean="0">
                <a:latin typeface="Calibri" panose="020F0502020204030204" pitchFamily="34" charset="0"/>
              </a:rPr>
              <a:t>Sally har </a:t>
            </a:r>
            <a:r>
              <a:rPr lang="sv-SE" sz="4000" dirty="0">
                <a:latin typeface="Calibri" panose="020F0502020204030204" pitchFamily="34" charset="0"/>
              </a:rPr>
              <a:t>saknat som </a:t>
            </a:r>
            <a:r>
              <a:rPr lang="sv-SE" sz="4000" dirty="0" smtClean="0">
                <a:latin typeface="Calibri" panose="020F0502020204030204" pitchFamily="34" charset="0"/>
              </a:rPr>
              <a:t>patient </a:t>
            </a:r>
            <a:r>
              <a:rPr lang="sv-SE" sz="4000" dirty="0">
                <a:latin typeface="Calibri" panose="020F0502020204030204" pitchFamily="34" charset="0"/>
              </a:rPr>
              <a:t>svarar hon</a:t>
            </a:r>
            <a:r>
              <a:rPr lang="sv-SE" sz="4000" dirty="0" smtClean="0">
                <a:latin typeface="Calibri" panose="020F0502020204030204" pitchFamily="34" charset="0"/>
              </a:rPr>
              <a:t>:</a:t>
            </a:r>
            <a:br>
              <a:rPr lang="sv-SE" sz="4000" dirty="0" smtClean="0">
                <a:latin typeface="Calibri" panose="020F0502020204030204" pitchFamily="34" charset="0"/>
              </a:rPr>
            </a:br>
            <a:r>
              <a:rPr lang="sv-SE" sz="4000" dirty="0">
                <a:latin typeface="Calibri" panose="020F0502020204030204" pitchFamily="34" charset="0"/>
              </a:rPr>
              <a:t/>
            </a:r>
            <a:br>
              <a:rPr lang="sv-SE" sz="4000" dirty="0">
                <a:latin typeface="Calibri" panose="020F0502020204030204" pitchFamily="34" charset="0"/>
              </a:rPr>
            </a:br>
            <a:r>
              <a:rPr lang="sv-SE" sz="4000" dirty="0">
                <a:latin typeface="Calibri" panose="020F0502020204030204" pitchFamily="34" charset="0"/>
              </a:rPr>
              <a:t>– Allt som vi kommit fram till i projektet.</a:t>
            </a:r>
            <a:br>
              <a:rPr lang="sv-SE" sz="4000" dirty="0">
                <a:latin typeface="Calibri" panose="020F0502020204030204" pitchFamily="34" charset="0"/>
              </a:rPr>
            </a:br>
            <a:endParaRPr lang="sv-SE" sz="4000" dirty="0">
              <a:latin typeface="Calibri" panose="020F0502020204030204" pitchFamily="34" charset="0"/>
            </a:endParaRPr>
          </a:p>
        </p:txBody>
      </p:sp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7463"/>
            <a:ext cx="3384376" cy="71390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105862"/>
            <a:ext cx="2952328" cy="635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10981"/>
            <a:ext cx="1701944" cy="83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7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152</Words>
  <Application>Microsoft Office PowerPoint</Application>
  <PresentationFormat>Bildspel på skärmen (4:3)</PresentationFormat>
  <Paragraphs>35</Paragraphs>
  <Slides>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Kroniskt Engagerad ett nationellt designprojekt</vt:lpstr>
      <vt:lpstr>PowerPoint-presentation</vt:lpstr>
      <vt:lpstr>Ett annat sätt att arbeta</vt:lpstr>
      <vt:lpstr>Insikter från Kroniskt Engagerad</vt:lpstr>
      <vt:lpstr>Besökshjälpen</vt:lpstr>
      <vt:lpstr>Samtalshjälpen</vt:lpstr>
      <vt:lpstr>Behandlingsguiden</vt:lpstr>
      <vt:lpstr>PowerPoint-presentation</vt:lpstr>
      <vt:lpstr>         På frågan vad Sally har saknat som patient svarar hon:  – Allt som vi kommit fram till i projektet. </vt:lpstr>
    </vt:vector>
  </TitlesOfParts>
  <Company>Landstinget Sörmland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Kroniskt Engagerad ett nationellt designprojekt</dc:title>
  <dc:creator>Lännerström, Linda</dc:creator>
  <cp:lastModifiedBy>Lännerström, Linda</cp:lastModifiedBy>
  <cp:revision>8</cp:revision>
  <dcterms:created xsi:type="dcterms:W3CDTF">2015-10-21T13:28:54Z</dcterms:created>
  <dcterms:modified xsi:type="dcterms:W3CDTF">2015-10-21T14:15:06Z</dcterms:modified>
</cp:coreProperties>
</file>